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8" r:id="rId2"/>
    <p:sldId id="262" r:id="rId3"/>
    <p:sldId id="322" r:id="rId4"/>
    <p:sldId id="323" r:id="rId5"/>
    <p:sldId id="289" r:id="rId6"/>
    <p:sldId id="290" r:id="rId7"/>
    <p:sldId id="291" r:id="rId8"/>
    <p:sldId id="292" r:id="rId9"/>
    <p:sldId id="293" r:id="rId10"/>
    <p:sldId id="294" r:id="rId11"/>
    <p:sldId id="295" r:id="rId12"/>
    <p:sldId id="296" r:id="rId13"/>
    <p:sldId id="317" r:id="rId14"/>
    <p:sldId id="318" r:id="rId15"/>
    <p:sldId id="319" r:id="rId16"/>
    <p:sldId id="320" r:id="rId17"/>
    <p:sldId id="301" r:id="rId18"/>
    <p:sldId id="32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Lst>
  <p:sldSz cx="9144000" cy="6858000" type="screen4x3"/>
  <p:notesSz cx="6797675" cy="987425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6C447"/>
    <a:srgbClr val="073F6A"/>
    <a:srgbClr val="005696"/>
    <a:srgbClr val="005EA4"/>
    <a:srgbClr val="9AD0F8"/>
    <a:srgbClr val="D1E9B9"/>
    <a:srgbClr val="E0F0D0"/>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0697" autoAdjust="0"/>
  </p:normalViewPr>
  <p:slideViewPr>
    <p:cSldViewPr snapToObjects="1">
      <p:cViewPr>
        <p:scale>
          <a:sx n="75" d="100"/>
          <a:sy n="75" d="100"/>
        </p:scale>
        <p:origin x="-68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2" d="100"/>
          <a:sy n="82" d="100"/>
        </p:scale>
        <p:origin x="-3954" y="-84"/>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ea typeface="ＭＳ Ｐゴシック" pitchFamily="1" charset="-128"/>
                <a:cs typeface="+mn-cs"/>
              </a:defRPr>
            </a:lvl1pPr>
          </a:lstStyle>
          <a:p>
            <a:pPr>
              <a:defRPr/>
            </a:pPr>
            <a:endParaRPr lang="en-AU"/>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smtClean="0">
                <a:ea typeface="ＭＳ Ｐゴシック" pitchFamily="1" charset="-128"/>
                <a:cs typeface="+mn-cs"/>
              </a:defRPr>
            </a:lvl1pPr>
          </a:lstStyle>
          <a:p>
            <a:pPr>
              <a:defRPr/>
            </a:pPr>
            <a:fld id="{94F397D3-0120-4E3A-93A2-6407B434FEA3}" type="datetimeFigureOut">
              <a:rPr lang="en-AU"/>
              <a:pPr>
                <a:defRPr/>
              </a:pPr>
              <a:t>3/10/2013</a:t>
            </a:fld>
            <a:endParaRPr lang="en-AU"/>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ea typeface="ＭＳ Ｐゴシック" pitchFamily="1" charset="-128"/>
                <a:cs typeface="+mn-cs"/>
              </a:defRPr>
            </a:lvl1pPr>
          </a:lstStyle>
          <a:p>
            <a:pPr>
              <a:defRPr/>
            </a:pPr>
            <a:endParaRPr lang="en-AU"/>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smtClean="0">
                <a:ea typeface="ＭＳ Ｐゴシック" pitchFamily="1" charset="-128"/>
                <a:cs typeface="+mn-cs"/>
              </a:defRPr>
            </a:lvl1pPr>
          </a:lstStyle>
          <a:p>
            <a:pPr>
              <a:defRPr/>
            </a:pPr>
            <a:fld id="{6B7099B5-E039-407E-B3B2-2CDB88743BD5}"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ea typeface="ＭＳ Ｐゴシック" pitchFamily="1" charset="-128"/>
                <a:cs typeface="+mn-cs"/>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smtClean="0">
                <a:ea typeface="ＭＳ Ｐゴシック" pitchFamily="1" charset="-128"/>
                <a:cs typeface="+mn-cs"/>
              </a:defRPr>
            </a:lvl1pPr>
          </a:lstStyle>
          <a:p>
            <a:pPr>
              <a:defRPr/>
            </a:pPr>
            <a:fld id="{C5643DC3-04B4-4E24-B48F-79144B03DB24}" type="datetimeFigureOut">
              <a:rPr lang="en-US"/>
              <a:pPr>
                <a:defRPr/>
              </a:pPr>
              <a:t>10/3/2013</a:t>
            </a:fld>
            <a:endParaRPr lang="en-US"/>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691063"/>
            <a:ext cx="5438775" cy="44418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ea typeface="ＭＳ Ｐゴシック" pitchFamily="1" charset="-128"/>
                <a:cs typeface="+mn-cs"/>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smtClean="0">
                <a:ea typeface="ＭＳ Ｐゴシック" pitchFamily="1" charset="-128"/>
                <a:cs typeface="+mn-cs"/>
              </a:defRPr>
            </a:lvl1pPr>
          </a:lstStyle>
          <a:p>
            <a:pPr>
              <a:defRPr/>
            </a:pPr>
            <a:fld id="{DF16EDEC-0227-48C8-B3CE-AD3080FE775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5CCA91-040B-4A6D-B5A8-BFB483423C19}" type="slidenum">
              <a:rPr lang="en-US">
                <a:ea typeface="ＭＳ Ｐゴシック" pitchFamily="34" charset="-128"/>
              </a:rPr>
              <a:pPr/>
              <a:t>1</a:t>
            </a:fld>
            <a:endParaRPr lang="en-US">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For the </a:t>
            </a:r>
            <a:r>
              <a:rPr lang="en-AU" i="1" smtClean="0"/>
              <a:t>Education</a:t>
            </a:r>
            <a:r>
              <a:rPr lang="en-AU" smtClean="0"/>
              <a:t> and </a:t>
            </a:r>
            <a:r>
              <a:rPr lang="en-AU" i="1" smtClean="0"/>
              <a:t>Residential and Child Care</a:t>
            </a:r>
            <a:r>
              <a:rPr lang="en-AU" smtClean="0"/>
              <a:t> industries, the appropriate driver of activity is the proportion of the population consuming the services provided by these industries.  </a:t>
            </a:r>
          </a:p>
          <a:p>
            <a:pPr>
              <a:spcBef>
                <a:spcPct val="0"/>
              </a:spcBef>
            </a:pPr>
            <a:endParaRPr lang="en-AU" smtClean="0"/>
          </a:p>
          <a:p>
            <a:pPr>
              <a:spcBef>
                <a:spcPct val="0"/>
              </a:spcBef>
            </a:pPr>
            <a:r>
              <a:rPr lang="en-AU" smtClean="0"/>
              <a:t>Under the regional disaggregation facility, activity of the </a:t>
            </a:r>
            <a:r>
              <a:rPr lang="en-AU" i="1" smtClean="0"/>
              <a:t>Education</a:t>
            </a:r>
            <a:r>
              <a:rPr lang="en-AU" smtClean="0"/>
              <a:t> industry in each region is determined by movement in the population of prime education age and activity of the </a:t>
            </a:r>
            <a:r>
              <a:rPr lang="en-AU" i="1" smtClean="0"/>
              <a:t>Residential and Child Care</a:t>
            </a:r>
            <a:r>
              <a:rPr lang="en-AU" smtClean="0"/>
              <a:t> industry is determined by movement in the population using child care and aged care facilities.   </a:t>
            </a:r>
          </a:p>
          <a:p>
            <a:pPr>
              <a:spcBef>
                <a:spcPct val="0"/>
              </a:spcBef>
            </a:pPr>
            <a:endParaRPr lang="en-AU" smtClean="0"/>
          </a:p>
          <a:p>
            <a:pPr>
              <a:spcBef>
                <a:spcPct val="0"/>
              </a:spcBef>
            </a:pPr>
            <a:r>
              <a:rPr lang="en-AU" smtClean="0"/>
              <a:t>Equations (9) and (10) present the treatment of the </a:t>
            </a:r>
            <a:r>
              <a:rPr lang="en-AU" i="1" smtClean="0"/>
              <a:t>Education </a:t>
            </a:r>
            <a:r>
              <a:rPr lang="en-AU" smtClean="0"/>
              <a:t>industry, however the same treatment is applied to the </a:t>
            </a:r>
            <a:r>
              <a:rPr lang="en-AU" i="1" smtClean="0"/>
              <a:t>Residential and Child Care </a:t>
            </a:r>
            <a:r>
              <a:rPr lang="en-AU" smtClean="0"/>
              <a:t>industry.</a:t>
            </a:r>
          </a:p>
          <a:p>
            <a:pPr>
              <a:spcBef>
                <a:spcPct val="0"/>
              </a:spcBef>
            </a:pPr>
            <a:endParaRPr lang="en-AU" smtClean="0"/>
          </a:p>
          <a:p>
            <a:pPr>
              <a:spcBef>
                <a:spcPct val="0"/>
              </a:spcBef>
            </a:pPr>
            <a:r>
              <a:rPr lang="en-AU" smtClean="0"/>
              <a:t>In equation (9), DIVPOPEDU is the size of the population aged 4 to 25 in each region and POPEDU is the size of the population in the State aged 4 to 25.  Equation (9) says that for the </a:t>
            </a:r>
            <a:r>
              <a:rPr lang="en-AU" i="1" smtClean="0"/>
              <a:t>Education</a:t>
            </a:r>
            <a:r>
              <a:rPr lang="en-AU" smtClean="0"/>
              <a:t> industry in region s, local activity relative to state-wide activity is proportional to the ratio of the population aged 4 to 25 in region s to the aggregate state-wide population aged 4 to 25.  This means that as growth in region-level population aged 4 to 25 accelerates above growth in state-level population aged 4 to 25, activity of the </a:t>
            </a:r>
            <a:r>
              <a:rPr lang="en-AU" i="1" smtClean="0"/>
              <a:t>Education</a:t>
            </a:r>
            <a:r>
              <a:rPr lang="en-AU" smtClean="0"/>
              <a:t> industry in that region increases relative to state-level activity of the </a:t>
            </a:r>
            <a:r>
              <a:rPr lang="en-AU" i="1" smtClean="0"/>
              <a:t>Education</a:t>
            </a:r>
            <a:r>
              <a:rPr lang="en-AU" smtClean="0"/>
              <a:t> industry.  </a:t>
            </a:r>
          </a:p>
          <a:p>
            <a:pPr>
              <a:spcBef>
                <a:spcPct val="0"/>
              </a:spcBef>
            </a:pPr>
            <a:endParaRPr lang="en-AU" smtClean="0"/>
          </a:p>
          <a:p>
            <a:pPr>
              <a:spcBef>
                <a:spcPct val="0"/>
              </a:spcBef>
            </a:pPr>
            <a:r>
              <a:rPr lang="en-AU" smtClean="0"/>
              <a:t>The linearised form of equation (9) is presented in equation(10) where divpopedu and popedu are the per cent change forms of DIVPOPEDU and POPEDU.  At all times the adding up condition continues to hold.</a:t>
            </a:r>
            <a:endParaRPr lang="en-US" smtClean="0"/>
          </a:p>
          <a:p>
            <a:pPr>
              <a:spcBef>
                <a:spcPct val="0"/>
              </a:spcBef>
            </a:pPr>
            <a:endParaRPr lang="en-AU"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DD425E-CE1A-4B80-83CE-FA5139F51347}" type="slidenum">
              <a:rPr lang="en-US">
                <a:ea typeface="ＭＳ Ｐゴシック" pitchFamily="34" charset="-128"/>
              </a:rPr>
              <a:pPr/>
              <a:t>10</a:t>
            </a:fld>
            <a:endParaRPr lang="en-US">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The </a:t>
            </a:r>
            <a:r>
              <a:rPr lang="en-AU" i="1" smtClean="0"/>
              <a:t>Agricultural Services</a:t>
            </a:r>
            <a:r>
              <a:rPr lang="en-AU" smtClean="0"/>
              <a:t> industry produces services that are mainly used by other agricultural industries.  For this reason it is appropriate to drive movements in </a:t>
            </a:r>
            <a:r>
              <a:rPr lang="en-AU" i="1" smtClean="0"/>
              <a:t>Agricultural Services</a:t>
            </a:r>
            <a:r>
              <a:rPr lang="en-AU" smtClean="0"/>
              <a:t> with movements in agricultural activity by region.  </a:t>
            </a:r>
          </a:p>
          <a:p>
            <a:pPr>
              <a:spcBef>
                <a:spcPct val="0"/>
              </a:spcBef>
            </a:pPr>
            <a:endParaRPr lang="en-AU" smtClean="0"/>
          </a:p>
          <a:p>
            <a:pPr>
              <a:spcBef>
                <a:spcPct val="0"/>
              </a:spcBef>
            </a:pPr>
            <a:r>
              <a:rPr lang="en-AU" smtClean="0"/>
              <a:t>First, equation (11) determines agricultural activity for each region.  DIVTOT_AG is the regional activity of all agricultural industries combined (excluding </a:t>
            </a:r>
            <a:r>
              <a:rPr lang="en-AU" i="1" smtClean="0"/>
              <a:t>Agricultural Services</a:t>
            </a:r>
            <a:r>
              <a:rPr lang="en-AU" smtClean="0"/>
              <a:t>) and AGIND is the set of those industries.  </a:t>
            </a:r>
          </a:p>
          <a:p>
            <a:pPr>
              <a:spcBef>
                <a:spcPct val="0"/>
              </a:spcBef>
            </a:pPr>
            <a:endParaRPr lang="en-AU" smtClean="0"/>
          </a:p>
          <a:p>
            <a:pPr>
              <a:spcBef>
                <a:spcPct val="0"/>
              </a:spcBef>
            </a:pPr>
            <a:r>
              <a:rPr lang="en-AU" smtClean="0"/>
              <a:t>Activity of the </a:t>
            </a:r>
            <a:r>
              <a:rPr lang="en-AU" i="1" smtClean="0"/>
              <a:t>Agricultural Services</a:t>
            </a:r>
            <a:r>
              <a:rPr lang="en-AU" smtClean="0"/>
              <a:t> industry is then determined by agriculture activity in equation (12).</a:t>
            </a:r>
          </a:p>
          <a:p>
            <a:pPr>
              <a:spcBef>
                <a:spcPct val="0"/>
              </a:spcBef>
            </a:pPr>
            <a:endParaRPr lang="en-US" smtClean="0"/>
          </a:p>
          <a:p>
            <a:pPr>
              <a:spcBef>
                <a:spcPct val="0"/>
              </a:spcBef>
            </a:pPr>
            <a:r>
              <a:rPr lang="en-AU" smtClean="0"/>
              <a:t>The other agricultural industries are all modelled as national industries (see Table 1), as such the activity of each agriculture industry will grow at the same rate across all regions.  With the mix of agricultural industries varying between regions, DIVTOT_AG will grow faster in those regions with a greater proportion of faster growing agricultural industries.  Hence, equation (12) will increase regional activity of the </a:t>
            </a:r>
            <a:r>
              <a:rPr lang="en-AU" i="1" smtClean="0"/>
              <a:t>Agricultural Services</a:t>
            </a:r>
            <a:r>
              <a:rPr lang="en-AU" smtClean="0"/>
              <a:t> industry in those regions with a greater proportion of faster growing agricultural industries relative to the State.  Equations (11) and (12) are represented in per cent change terms in the model as equations (13) and (14).</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573FBB-4982-4853-9285-A493FD4B2803}" type="slidenum">
              <a:rPr lang="en-US">
                <a:ea typeface="ＭＳ Ｐゴシック" pitchFamily="34" charset="-128"/>
              </a:rPr>
              <a:pPr/>
              <a:t>11</a:t>
            </a:fld>
            <a:endParaRPr lang="en-US">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The activity of the </a:t>
            </a:r>
            <a:r>
              <a:rPr lang="en-AU" i="1" smtClean="0"/>
              <a:t>Civil Construction</a:t>
            </a:r>
            <a:r>
              <a:rPr lang="en-AU" smtClean="0"/>
              <a:t> industry is driven by regional engineering construction work.  </a:t>
            </a:r>
          </a:p>
          <a:p>
            <a:pPr>
              <a:spcBef>
                <a:spcPct val="0"/>
              </a:spcBef>
            </a:pPr>
            <a:endParaRPr lang="en-AU" smtClean="0"/>
          </a:p>
          <a:p>
            <a:pPr>
              <a:spcBef>
                <a:spcPct val="0"/>
              </a:spcBef>
            </a:pPr>
            <a:r>
              <a:rPr lang="en-AU" smtClean="0"/>
              <a:t>Regional investment by industry in engineering construction work needs to be determined first and then activity for the </a:t>
            </a:r>
            <a:r>
              <a:rPr lang="en-AU" i="1" smtClean="0"/>
              <a:t>Civil Construction</a:t>
            </a:r>
            <a:r>
              <a:rPr lang="en-AU" smtClean="0"/>
              <a:t> industry can be determined.  </a:t>
            </a:r>
          </a:p>
          <a:p>
            <a:pPr>
              <a:spcBef>
                <a:spcPct val="0"/>
              </a:spcBef>
            </a:pPr>
            <a:endParaRPr lang="en-AU" smtClean="0"/>
          </a:p>
          <a:p>
            <a:pPr>
              <a:spcBef>
                <a:spcPct val="0"/>
              </a:spcBef>
            </a:pPr>
            <a:r>
              <a:rPr lang="en-AU" smtClean="0"/>
              <a:t>Base year engineering construction work by industry [DIVCONSINV] is mechanistically constructed outside the model and then projected changes are determined by equation (15).</a:t>
            </a:r>
          </a:p>
          <a:p>
            <a:pPr>
              <a:spcBef>
                <a:spcPct val="0"/>
              </a:spcBef>
            </a:pPr>
            <a:endParaRPr lang="en-AU" smtClean="0"/>
          </a:p>
          <a:p>
            <a:pPr>
              <a:spcBef>
                <a:spcPct val="0"/>
              </a:spcBef>
            </a:pPr>
            <a:r>
              <a:rPr lang="en-AU" smtClean="0"/>
              <a:t>In equation (15), INV is state-wide engineering construction work by industry,  INVSHIFT is used to generate additional investment in an industry within a region, where we have made assumptions regarding future investment in that region in that industry and INVADJUST is allowed to move in to ensure that the adding up condition in equation(16) holds.</a:t>
            </a:r>
          </a:p>
          <a:p>
            <a:pPr>
              <a:spcBef>
                <a:spcPct val="0"/>
              </a:spcBef>
            </a:pPr>
            <a:endParaRPr lang="en-US" smtClean="0"/>
          </a:p>
          <a:p>
            <a:pPr>
              <a:spcBef>
                <a:spcPct val="0"/>
              </a:spcBef>
            </a:pPr>
            <a:r>
              <a:rPr lang="en-AU" smtClean="0"/>
              <a:t>Finally aggregate investment in engineering construction work [DIVCONSINV_I] is determined for each region by equation (17).</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7F834F-F31C-426A-B10F-00DBA04AACC7}" type="slidenum">
              <a:rPr lang="en-US">
                <a:ea typeface="ＭＳ Ｐゴシック" pitchFamily="34" charset="-128"/>
              </a:rPr>
              <a:pPr/>
              <a:t>12</a:t>
            </a:fld>
            <a:endParaRPr lang="en-US">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These equations present the per cent change forms of the equations on the previous slide.</a:t>
            </a:r>
          </a:p>
          <a:p>
            <a:pPr>
              <a:spcBef>
                <a:spcPct val="0"/>
              </a:spcBef>
            </a:pPr>
            <a:endParaRPr lang="en-AU" smtClean="0"/>
          </a:p>
          <a:p>
            <a:pPr>
              <a:spcBef>
                <a:spcPct val="0"/>
              </a:spcBef>
            </a:pPr>
            <a:r>
              <a:rPr lang="en-AU" smtClean="0"/>
              <a:t>Looking at equation (18), divconsinv, inv and invadjust are the per cent change forms of DIVCONSINV, INV and INVADJUST.  invadjust moves to ensure the adding up condition in equation (19) holds.</a:t>
            </a:r>
          </a:p>
          <a:p>
            <a:pPr>
              <a:spcBef>
                <a:spcPct val="0"/>
              </a:spcBef>
            </a:pPr>
            <a:endParaRPr lang="en-AU"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F03665-D9AE-43AA-8E38-1DE6DDB7C72A}" type="slidenum">
              <a:rPr lang="en-US">
                <a:ea typeface="ＭＳ Ｐゴシック" pitchFamily="34" charset="-128"/>
              </a:rPr>
              <a:pPr/>
              <a:t>13</a:t>
            </a:fld>
            <a:endParaRPr lang="en-US">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a:p>
            <a:pPr>
              <a:spcBef>
                <a:spcPct val="0"/>
              </a:spcBef>
            </a:pPr>
            <a:r>
              <a:rPr lang="en-AU" smtClean="0"/>
              <a:t>With regional engineering construction work determined, activity of the </a:t>
            </a:r>
            <a:r>
              <a:rPr lang="en-AU" i="1" smtClean="0"/>
              <a:t>Civil Construction</a:t>
            </a:r>
            <a:r>
              <a:rPr lang="en-AU" smtClean="0"/>
              <a:t> industry can be determined.  Firstly, state-wide engineering construction work is determined from the core of the model, as shown in equation (21).  Equation (22) is the per cent change form of equation 921) as presented in the moel.</a:t>
            </a:r>
          </a:p>
          <a:p>
            <a:pPr>
              <a:spcBef>
                <a:spcPct val="0"/>
              </a:spcBef>
            </a:pPr>
            <a:endParaRPr lang="en-AU" smtClean="0"/>
          </a:p>
          <a:p>
            <a:pPr>
              <a:spcBef>
                <a:spcPct val="0"/>
              </a:spcBef>
            </a:pPr>
            <a:r>
              <a:rPr lang="en-AU" smtClean="0"/>
              <a:t>CONSINV is state-wide investment in engineering construction.  </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D0459A-65A6-49DB-A5A3-E46AA8F0FE14}" type="slidenum">
              <a:rPr lang="en-US">
                <a:ea typeface="ＭＳ Ｐゴシック" pitchFamily="34" charset="-128"/>
              </a:rPr>
              <a:pPr/>
              <a:t>14</a:t>
            </a:fld>
            <a:endParaRPr lang="en-US">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Finally, regional activity of the </a:t>
            </a:r>
            <a:r>
              <a:rPr lang="en-AU" i="1" smtClean="0"/>
              <a:t>Civil Construction </a:t>
            </a:r>
            <a:r>
              <a:rPr lang="en-AU" smtClean="0"/>
              <a:t>industry is determined in equation (23).</a:t>
            </a:r>
            <a:endParaRPr lang="en-US" smtClean="0"/>
          </a:p>
          <a:p>
            <a:pPr>
              <a:spcBef>
                <a:spcPct val="0"/>
              </a:spcBef>
            </a:pPr>
            <a:endParaRPr lang="en-AU" smtClean="0"/>
          </a:p>
          <a:p>
            <a:pPr>
              <a:spcBef>
                <a:spcPct val="0"/>
              </a:spcBef>
            </a:pPr>
            <a:r>
              <a:rPr lang="en-AU" smtClean="0"/>
              <a:t>Equation (23) introduces investment effects into regional </a:t>
            </a:r>
            <a:r>
              <a:rPr lang="en-AU" i="1" smtClean="0"/>
              <a:t>Civil Construction</a:t>
            </a:r>
            <a:r>
              <a:rPr lang="en-AU" smtClean="0"/>
              <a:t> industry demand. Specifically, for the </a:t>
            </a:r>
            <a:r>
              <a:rPr lang="en-AU" i="1" smtClean="0"/>
              <a:t>Civil Construction</a:t>
            </a:r>
            <a:r>
              <a:rPr lang="en-AU" smtClean="0"/>
              <a:t> industry in region s, local activity relative to state‑wide activity is proportional to the ratio of engineering construction work in region s to aggregate state-wide engineering construction work.  This means that as growth in region-level engineering construction work accelerates above growth in state-level engineering construction work, activity of the </a:t>
            </a:r>
            <a:r>
              <a:rPr lang="en-AU" i="1" smtClean="0"/>
              <a:t>Civil Construction</a:t>
            </a:r>
            <a:r>
              <a:rPr lang="en-AU" smtClean="0"/>
              <a:t> industry in that region increases relative to state-level activity of the </a:t>
            </a:r>
            <a:r>
              <a:rPr lang="en-AU" i="1" smtClean="0"/>
              <a:t>Civil Construction</a:t>
            </a:r>
            <a:r>
              <a:rPr lang="en-AU" smtClean="0"/>
              <a:t> industry.  Equation (24) is the model representation of equation (23).</a:t>
            </a:r>
          </a:p>
          <a:p>
            <a:pPr>
              <a:spcBef>
                <a:spcPct val="0"/>
              </a:spcBef>
            </a:pPr>
            <a:endParaRPr lang="en-AU" smtClean="0"/>
          </a:p>
          <a:p>
            <a:pPr>
              <a:spcBef>
                <a:spcPct val="0"/>
              </a:spcBef>
            </a:pPr>
            <a:endParaRPr lang="en-US" smtClean="0"/>
          </a:p>
          <a:p>
            <a:pPr>
              <a:spcBef>
                <a:spcPct val="0"/>
              </a:spcBef>
            </a:pPr>
            <a:endParaRPr lang="en-AU"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45F758-B8C9-411E-99FE-0F977A978145}" type="slidenum">
              <a:rPr lang="en-US">
                <a:ea typeface="ＭＳ Ｐゴシック" pitchFamily="34" charset="-128"/>
              </a:rPr>
              <a:pPr/>
              <a:t>15</a:t>
            </a:fld>
            <a:endParaRPr lang="en-US">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The </a:t>
            </a:r>
            <a:r>
              <a:rPr lang="en-AU" i="1" smtClean="0"/>
              <a:t>Construction Services</a:t>
            </a:r>
            <a:r>
              <a:rPr lang="en-AU" smtClean="0"/>
              <a:t> industry produces services that are largely used by other construction industries.  As such </a:t>
            </a:r>
            <a:r>
              <a:rPr lang="en-AU" i="1" smtClean="0"/>
              <a:t>Construction Services</a:t>
            </a:r>
            <a:r>
              <a:rPr lang="en-AU" smtClean="0"/>
              <a:t> is treated in a similar way to </a:t>
            </a:r>
            <a:r>
              <a:rPr lang="en-AU" i="1" smtClean="0"/>
              <a:t>Agricultural Services</a:t>
            </a:r>
            <a:r>
              <a:rPr lang="en-AU" smtClean="0"/>
              <a:t>, with movements of construction activity in a region driving movements in the </a:t>
            </a:r>
            <a:r>
              <a:rPr lang="en-AU" i="1" smtClean="0"/>
              <a:t>Construction Services </a:t>
            </a:r>
            <a:r>
              <a:rPr lang="en-AU" smtClean="0"/>
              <a:t>industry.  </a:t>
            </a:r>
          </a:p>
          <a:p>
            <a:pPr>
              <a:spcBef>
                <a:spcPct val="0"/>
              </a:spcBef>
            </a:pPr>
            <a:endParaRPr lang="en-AU" smtClean="0"/>
          </a:p>
          <a:p>
            <a:pPr>
              <a:spcBef>
                <a:spcPct val="0"/>
              </a:spcBef>
            </a:pPr>
            <a:r>
              <a:rPr lang="en-AU" smtClean="0"/>
              <a:t>Total construction activity is the sum of the activity of all construction industries not including the </a:t>
            </a:r>
            <a:r>
              <a:rPr lang="en-AU" i="1" smtClean="0"/>
              <a:t>Construction Services </a:t>
            </a:r>
            <a:r>
              <a:rPr lang="en-AU" smtClean="0"/>
              <a:t>industry.  This is presented in equation (25).  </a:t>
            </a:r>
          </a:p>
          <a:p>
            <a:pPr>
              <a:spcBef>
                <a:spcPct val="0"/>
              </a:spcBef>
            </a:pPr>
            <a:endParaRPr lang="en-AU" smtClean="0"/>
          </a:p>
          <a:p>
            <a:pPr>
              <a:spcBef>
                <a:spcPct val="0"/>
              </a:spcBef>
            </a:pPr>
            <a:r>
              <a:rPr lang="en-AU" smtClean="0"/>
              <a:t>DIVTOT_CONS is the regional activity of all construction industries excluding </a:t>
            </a:r>
            <a:r>
              <a:rPr lang="en-AU" i="1" smtClean="0"/>
              <a:t>Construction Services</a:t>
            </a:r>
            <a:r>
              <a:rPr lang="en-AU" smtClean="0"/>
              <a:t>.  CONSIND is the set of construction industries.  </a:t>
            </a:r>
          </a:p>
          <a:p>
            <a:pPr>
              <a:spcBef>
                <a:spcPct val="0"/>
              </a:spcBef>
            </a:pPr>
            <a:endParaRPr lang="en-AU" smtClean="0"/>
          </a:p>
          <a:p>
            <a:pPr>
              <a:spcBef>
                <a:spcPct val="0"/>
              </a:spcBef>
            </a:pPr>
            <a:r>
              <a:rPr lang="en-AU" smtClean="0"/>
              <a:t>Activity of the </a:t>
            </a:r>
            <a:r>
              <a:rPr lang="en-AU" i="1" smtClean="0"/>
              <a:t>Construction Services</a:t>
            </a:r>
            <a:r>
              <a:rPr lang="en-AU" smtClean="0"/>
              <a:t> industry is then determined in equation (26).</a:t>
            </a:r>
          </a:p>
          <a:p>
            <a:pPr>
              <a:spcBef>
                <a:spcPct val="0"/>
              </a:spcBef>
            </a:pPr>
            <a:endParaRPr lang="en-US" smtClean="0"/>
          </a:p>
          <a:p>
            <a:pPr>
              <a:spcBef>
                <a:spcPct val="0"/>
              </a:spcBef>
            </a:pPr>
            <a:r>
              <a:rPr lang="en-AU" smtClean="0"/>
              <a:t>The mix of construction industries will vary for different regions and individual construction industries are growing at different rates, so DIVTOT_CONS will grow faster in those regions with a greater proportion of faster growing construction industries.  Hence, equation (26) works to increase regional activity of the </a:t>
            </a:r>
            <a:r>
              <a:rPr lang="en-AU" i="1" smtClean="0"/>
              <a:t>Construction Services</a:t>
            </a:r>
            <a:r>
              <a:rPr lang="en-AU" smtClean="0"/>
              <a:t> industry in those regions with a greater proportion of faster growing construction industries relative to the State.  </a:t>
            </a:r>
          </a:p>
          <a:p>
            <a:pPr>
              <a:spcBef>
                <a:spcPct val="0"/>
              </a:spcBef>
            </a:pPr>
            <a:endParaRPr lang="en-AU" smtClean="0"/>
          </a:p>
          <a:p>
            <a:pPr>
              <a:spcBef>
                <a:spcPct val="0"/>
              </a:spcBef>
            </a:pPr>
            <a:r>
              <a:rPr lang="en-AU" smtClean="0"/>
              <a:t>Equations (27) and (28) translate equations (25) and (26) into the linearised per cent change form used in the model.</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A742A4-2EC2-4253-99E1-61A31F9A2418}" type="slidenum">
              <a:rPr lang="en-US">
                <a:ea typeface="ＭＳ Ｐゴシック" pitchFamily="34" charset="-128"/>
              </a:rPr>
              <a:pPr/>
              <a:t>16</a:t>
            </a:fld>
            <a:endParaRPr lang="en-US">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Regional activity for “tourism” industries is determined by the shares of foreign, interstate and intrastate tourism expenditure and non-tourism expenditure in each tourism industry in each region.  These shares have been determined outside the model. </a:t>
            </a:r>
          </a:p>
          <a:p>
            <a:pPr>
              <a:spcBef>
                <a:spcPct val="0"/>
              </a:spcBef>
            </a:pPr>
            <a:endParaRPr lang="en-AU" smtClean="0"/>
          </a:p>
          <a:p>
            <a:pPr>
              <a:spcBef>
                <a:spcPct val="0"/>
              </a:spcBef>
            </a:pPr>
            <a:r>
              <a:rPr lang="en-AU" smtClean="0"/>
              <a:t>In equation (29) TOUREXP_FOR is foreign tourism expenditure, TOUREXP_INTER is interstate tourism expenditure, TOUREXP_INTRA is intrastate tourism expenditure and NONTOUREXP is non-tourism expenditure for the “tourism” industries.  TOURIND is the set of “tourism” industries.   For those regions where a greater proportion of expenditure comes from those sources that are growing more strongly, the activity of tourism industries will grow faster relative to the State.  </a:t>
            </a:r>
          </a:p>
          <a:p>
            <a:pPr>
              <a:spcBef>
                <a:spcPct val="0"/>
              </a:spcBef>
            </a:pPr>
            <a:endParaRPr lang="en-AU" smtClean="0"/>
          </a:p>
          <a:p>
            <a:pPr>
              <a:spcBef>
                <a:spcPct val="0"/>
              </a:spcBef>
            </a:pPr>
            <a:r>
              <a:rPr lang="en-AU" smtClean="0"/>
              <a:t>“Tourism” industries are those industries with a high share of activity fuelled by tourism demand, i.e. the </a:t>
            </a:r>
            <a:r>
              <a:rPr lang="en-AU" i="1" smtClean="0"/>
              <a:t>Accommodation</a:t>
            </a:r>
            <a:r>
              <a:rPr lang="en-AU" smtClean="0"/>
              <a:t> and </a:t>
            </a:r>
            <a:r>
              <a:rPr lang="en-AU" i="1" smtClean="0"/>
              <a:t>Food and Beverage</a:t>
            </a:r>
            <a:r>
              <a:rPr lang="en-AU" smtClean="0"/>
              <a:t> industries</a:t>
            </a:r>
            <a:endParaRPr lang="en-US" smtClean="0"/>
          </a:p>
          <a:p>
            <a:pPr>
              <a:spcBef>
                <a:spcPct val="0"/>
              </a:spcBef>
            </a:pPr>
            <a:endParaRPr lang="en-AU"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4C171C-CC51-4343-A863-CFDB3DBA115C}" type="slidenum">
              <a:rPr lang="en-US">
                <a:ea typeface="ＭＳ Ｐゴシック" pitchFamily="34" charset="-128"/>
              </a:rPr>
              <a:pPr/>
              <a:t>17</a:t>
            </a:fld>
            <a:endParaRPr lang="en-US">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Equation (29) is written in per cent change terms in the model as equation (30). </a:t>
            </a:r>
          </a:p>
          <a:p>
            <a:pPr>
              <a:spcBef>
                <a:spcPct val="0"/>
              </a:spcBef>
            </a:pPr>
            <a:endParaRPr lang="en-US" smtClean="0"/>
          </a:p>
          <a:p>
            <a:pPr>
              <a:spcBef>
                <a:spcPct val="0"/>
              </a:spcBef>
            </a:pPr>
            <a:r>
              <a:rPr lang="en-AU" smtClean="0"/>
              <a:t>TSHR_FOR, TSHR_INTER, TSHR_INTRA and NTSHR are the shares of activity driven by foreign tourism, interstate tourism, intrastate tourism and non-tourism respectively in each region.  They add up to one for each tourism industry in each region.  </a:t>
            </a:r>
          </a:p>
          <a:p>
            <a:pPr>
              <a:spcBef>
                <a:spcPct val="0"/>
              </a:spcBef>
            </a:pPr>
            <a:endParaRPr lang="en-AU" smtClean="0"/>
          </a:p>
          <a:p>
            <a:pPr>
              <a:spcBef>
                <a:spcPct val="0"/>
              </a:spcBef>
            </a:pPr>
            <a:r>
              <a:rPr lang="en-AU" smtClean="0"/>
              <a:t>The core of the model contains variables which account for the different drivers.  </a:t>
            </a:r>
          </a:p>
          <a:p>
            <a:pPr>
              <a:spcBef>
                <a:spcPct val="0"/>
              </a:spcBef>
            </a:pPr>
            <a:r>
              <a:rPr lang="en-AU" smtClean="0"/>
              <a:t>x4r_tour is the per cent change in the exports of a bundle of goods that are used by tourists, </a:t>
            </a:r>
          </a:p>
          <a:p>
            <a:pPr>
              <a:spcBef>
                <a:spcPct val="0"/>
              </a:spcBef>
            </a:pPr>
            <a:r>
              <a:rPr lang="en-AU" smtClean="0"/>
              <a:t>xs_tour is the per cent change in the interstate exports of a bundle of goods that are used by tourists, </a:t>
            </a:r>
          </a:p>
          <a:p>
            <a:pPr>
              <a:spcBef>
                <a:spcPct val="0"/>
              </a:spcBef>
            </a:pPr>
            <a:r>
              <a:rPr lang="en-AU" smtClean="0"/>
              <a:t>tot is the per cent change in state-wide activity of the tourism industries, which is used here as a proxy for the per cent change in tourism industry activity driven by intrastate tourism, and</a:t>
            </a:r>
          </a:p>
          <a:p>
            <a:pPr>
              <a:spcBef>
                <a:spcPct val="0"/>
              </a:spcBef>
            </a:pPr>
            <a:r>
              <a:rPr lang="en-AU" smtClean="0"/>
              <a:t>divpop_ag is the per cent change in regional population, used here to drive the share of tourism industry activity that comes from non-tourism expenditure.  </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4BC4CA-7E43-45BB-8731-E347B8AF7E4E}" type="slidenum">
              <a:rPr lang="en-US">
                <a:ea typeface="ＭＳ Ｐゴシック" pitchFamily="34" charset="-128"/>
              </a:rPr>
              <a:pPr/>
              <a:t>18</a:t>
            </a:fld>
            <a:endParaRPr lang="en-US">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45017A-11A1-4E71-99CD-73C8F55765D9}" type="slidenum">
              <a:rPr lang="en-US">
                <a:ea typeface="ＭＳ Ｐゴシック" pitchFamily="34" charset="-128"/>
              </a:rPr>
              <a:pPr/>
              <a:t>19</a:t>
            </a:fld>
            <a:endParaRPr 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20E17D-8713-41F3-8F32-AC9BB50853E3}" type="slidenum">
              <a:rPr lang="en-US">
                <a:ea typeface="ＭＳ Ｐゴシック" pitchFamily="34" charset="-128"/>
              </a:rPr>
              <a:pPr/>
              <a:t>2</a:t>
            </a:fld>
            <a:endParaRPr lang="en-US">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D66A1D-B85E-4547-B1E5-FE7F11D61FAB}" type="slidenum">
              <a:rPr lang="en-US">
                <a:ea typeface="ＭＳ Ｐゴシック" pitchFamily="34" charset="-128"/>
              </a:rPr>
              <a:pPr/>
              <a:t>20</a:t>
            </a:fld>
            <a:endParaRPr lang="en-US">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3F070D-3D79-418B-9C94-48FBE3F41FE4}" type="slidenum">
              <a:rPr lang="en-US">
                <a:ea typeface="ＭＳ Ｐゴシック" pitchFamily="34" charset="-128"/>
              </a:rPr>
              <a:pPr/>
              <a:t>21</a:t>
            </a:fld>
            <a:endParaRPr lang="en-US">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24CD94-FFA2-475D-AE15-14BACC0BD9BF}" type="slidenum">
              <a:rPr lang="en-US">
                <a:ea typeface="ＭＳ Ｐゴシック" pitchFamily="34" charset="-128"/>
              </a:rPr>
              <a:pPr/>
              <a:t>22</a:t>
            </a:fld>
            <a:endParaRPr lang="en-US">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16DEDB-CB5C-48E4-874E-F6CE632AACC9}" type="slidenum">
              <a:rPr lang="en-US">
                <a:ea typeface="ＭＳ Ｐゴシック" pitchFamily="34" charset="-128"/>
              </a:rPr>
              <a:pPr/>
              <a:t>23</a:t>
            </a:fld>
            <a:endParaRPr lang="en-US">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B95F1B-9BF2-40E4-BF32-F82DCC21BA73}" type="slidenum">
              <a:rPr lang="en-US">
                <a:ea typeface="ＭＳ Ｐゴシック" pitchFamily="34" charset="-128"/>
              </a:rPr>
              <a:pPr/>
              <a:t>24</a:t>
            </a:fld>
            <a:endParaRPr lang="en-US">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6914AF-AEC9-4588-BF20-EDBAD3BCA047}" type="slidenum">
              <a:rPr lang="en-US">
                <a:ea typeface="ＭＳ Ｐゴシック" pitchFamily="34" charset="-128"/>
              </a:rPr>
              <a:pPr/>
              <a:t>25</a:t>
            </a:fld>
            <a:endParaRPr lang="en-US">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3D84FE-54B2-48E7-8A16-F4F0F6ED642E}" type="slidenum">
              <a:rPr lang="en-US">
                <a:ea typeface="ＭＳ Ｐゴシック" pitchFamily="34" charset="-128"/>
              </a:rPr>
              <a:pPr/>
              <a:t>26</a:t>
            </a:fld>
            <a:endParaRPr lang="en-US">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4C89FB-0250-426B-A781-276423782E6A}" type="slidenum">
              <a:rPr lang="en-US">
                <a:ea typeface="ＭＳ Ｐゴシック" pitchFamily="34" charset="-128"/>
              </a:rPr>
              <a:pPr/>
              <a:t>27</a:t>
            </a:fld>
            <a:endParaRPr lang="en-US">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BB0F4-B1A4-4201-AAA8-2A259376C7CA}" type="slidenum">
              <a:rPr lang="en-US">
                <a:ea typeface="ＭＳ Ｐゴシック" pitchFamily="34" charset="-128"/>
              </a:rPr>
              <a:pPr/>
              <a:t>28</a:t>
            </a:fld>
            <a:endParaRPr lang="en-US">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088D31-F15B-4D02-9034-BFFD3309DB90}" type="slidenum">
              <a:rPr lang="en-US">
                <a:ea typeface="ＭＳ Ｐゴシック" pitchFamily="34" charset="-128"/>
              </a:rPr>
              <a:pPr/>
              <a:t>29</a:t>
            </a:fld>
            <a:endParaRPr 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QGEMF’s regional disaggregation facility provides projections of activity by 122 industries and 21 regions [point out DIVTOT].  </a:t>
            </a:r>
          </a:p>
          <a:p>
            <a:pPr>
              <a:spcBef>
                <a:spcPct val="0"/>
              </a:spcBef>
            </a:pPr>
            <a:endParaRPr lang="en-AU" smtClean="0"/>
          </a:p>
          <a:p>
            <a:pPr>
              <a:spcBef>
                <a:spcPct val="0"/>
              </a:spcBef>
            </a:pPr>
            <a:r>
              <a:rPr lang="en-AU" smtClean="0"/>
              <a:t>Base year regional industry activity has been taken from Queensland Treasury and Trade’s estimates of Gross Regional Product.  Changes in each industry’s regional activity are then determined depending on what kind of industry is being modelled.  This is based on the regional disaggregation of activity in the Centre of Policies Studies MMRF model.  Industries are split into “national” industries, where activity is driven by external factors and “local” industries where activity is driven by local factors.  </a:t>
            </a:r>
          </a:p>
          <a:p>
            <a:pPr>
              <a:spcBef>
                <a:spcPct val="0"/>
              </a:spcBef>
            </a:pPr>
            <a:endParaRPr lang="en-AU" smtClean="0"/>
          </a:p>
          <a:p>
            <a:pPr>
              <a:spcBef>
                <a:spcPct val="0"/>
              </a:spcBef>
            </a:pPr>
            <a:r>
              <a:rPr lang="en-AU" smtClean="0"/>
              <a:t>The MMRF regional disaggregation is modified to </a:t>
            </a:r>
            <a:endParaRPr lang="en-US" smtClean="0"/>
          </a:p>
          <a:p>
            <a:pPr>
              <a:spcBef>
                <a:spcPct val="0"/>
              </a:spcBef>
            </a:pPr>
            <a:r>
              <a:rPr lang="en-AU" smtClean="0"/>
              <a:t> </a:t>
            </a:r>
            <a:endParaRPr lang="en-US" smtClean="0"/>
          </a:p>
          <a:p>
            <a:pPr>
              <a:spcBef>
                <a:spcPct val="0"/>
              </a:spcBef>
            </a:pPr>
            <a:r>
              <a:rPr lang="en-AU" smtClean="0"/>
              <a:t>A separate treatment is also applied to a number of regions that are geographically close.  The activity of local industries in these regions is highly correlated with activity in neighbouring regions and this is accounted for in the model.</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D18CCA-88E7-4C78-A5BA-054BBADA5A80}" type="slidenum">
              <a:rPr lang="en-US">
                <a:ea typeface="ＭＳ Ｐゴシック" pitchFamily="34" charset="-128"/>
              </a:rPr>
              <a:pPr/>
              <a:t>3</a:t>
            </a:fld>
            <a:endParaRPr lang="en-US">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D0DC78-5816-48C0-975D-B4A0BE6F61FD}" type="slidenum">
              <a:rPr lang="en-US">
                <a:ea typeface="ＭＳ Ｐゴシック" pitchFamily="34" charset="-128"/>
              </a:rPr>
              <a:pPr/>
              <a:t>30</a:t>
            </a:fld>
            <a:endParaRPr 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QGEMF’s regional disaggregation facility provides projections of activity by 122 industries and 21 regions [point out DIVTOT].  </a:t>
            </a:r>
          </a:p>
          <a:p>
            <a:pPr>
              <a:spcBef>
                <a:spcPct val="0"/>
              </a:spcBef>
            </a:pPr>
            <a:endParaRPr lang="en-AU" smtClean="0"/>
          </a:p>
          <a:p>
            <a:pPr>
              <a:spcBef>
                <a:spcPct val="0"/>
              </a:spcBef>
            </a:pPr>
            <a:r>
              <a:rPr lang="en-AU" smtClean="0"/>
              <a:t>Base year regional industry activity has been taken from Queensland Treasury and Trade’s estimates of Gross Regional Product.  Changes in each industry’s regional activity are then determined depending on what kind of industry is being modelled.  This is based on the regional disaggregation of activity in the Centre of Policies Studies MMRF model.  Industries are split into “national” industries, where activity is driven by external factors and “local” industries where activity is driven by local factors.  </a:t>
            </a:r>
          </a:p>
          <a:p>
            <a:pPr>
              <a:spcBef>
                <a:spcPct val="0"/>
              </a:spcBef>
            </a:pPr>
            <a:endParaRPr lang="en-AU" smtClean="0"/>
          </a:p>
          <a:p>
            <a:pPr>
              <a:spcBef>
                <a:spcPct val="0"/>
              </a:spcBef>
            </a:pPr>
            <a:r>
              <a:rPr lang="en-AU" smtClean="0"/>
              <a:t>The MMRF regional disaggregation is modified to </a:t>
            </a:r>
            <a:endParaRPr lang="en-US" smtClean="0"/>
          </a:p>
          <a:p>
            <a:pPr>
              <a:spcBef>
                <a:spcPct val="0"/>
              </a:spcBef>
            </a:pPr>
            <a:r>
              <a:rPr lang="en-AU" smtClean="0"/>
              <a:t> </a:t>
            </a:r>
            <a:endParaRPr lang="en-US" smtClean="0"/>
          </a:p>
          <a:p>
            <a:pPr>
              <a:spcBef>
                <a:spcPct val="0"/>
              </a:spcBef>
            </a:pPr>
            <a:r>
              <a:rPr lang="en-AU" smtClean="0"/>
              <a:t>A separate treatment is also applied to a number of regions that are geographically close.  The activity of local industries in these regions is highly correlated with activity in neighbouring regions and this is accounted for in the model.</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6BAB16-E363-46DA-9C1C-40BD5962E068}" type="slidenum">
              <a:rPr lang="en-US">
                <a:ea typeface="ＭＳ Ｐゴシック" pitchFamily="34" charset="-128"/>
              </a:rPr>
              <a:pPr/>
              <a:t>4</a:t>
            </a:fld>
            <a:endParaRPr 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QGEMF’s regional disaggregation facility provides projections of activity by 122 industries and 21 regions [point out DIVTOT].  </a:t>
            </a:r>
          </a:p>
          <a:p>
            <a:pPr>
              <a:spcBef>
                <a:spcPct val="0"/>
              </a:spcBef>
            </a:pPr>
            <a:endParaRPr lang="en-AU" smtClean="0"/>
          </a:p>
          <a:p>
            <a:pPr>
              <a:spcBef>
                <a:spcPct val="0"/>
              </a:spcBef>
            </a:pPr>
            <a:r>
              <a:rPr lang="en-AU" smtClean="0"/>
              <a:t>Base year regional industry activity has been taken from Queensland Treasury and Trade’s estimates of Gross Regional Product.  Changes in each industry’s regional activity are then determined depending on what kind of industry is being modelled.  This is based on the regional disaggregation of activity in the Centre of Policies Studies MMRF model.  Industries are split into “national” industries, where activity is driven by external factors and “local” industries where activity is driven by local factors.  </a:t>
            </a:r>
          </a:p>
          <a:p>
            <a:pPr>
              <a:spcBef>
                <a:spcPct val="0"/>
              </a:spcBef>
            </a:pPr>
            <a:endParaRPr lang="en-AU" smtClean="0"/>
          </a:p>
          <a:p>
            <a:pPr>
              <a:spcBef>
                <a:spcPct val="0"/>
              </a:spcBef>
            </a:pPr>
            <a:r>
              <a:rPr lang="en-AU" smtClean="0"/>
              <a:t>The MMRF regional disaggregation is modified to </a:t>
            </a:r>
            <a:endParaRPr lang="en-US" smtClean="0"/>
          </a:p>
          <a:p>
            <a:pPr>
              <a:spcBef>
                <a:spcPct val="0"/>
              </a:spcBef>
            </a:pPr>
            <a:r>
              <a:rPr lang="en-AU" smtClean="0"/>
              <a:t> </a:t>
            </a:r>
            <a:endParaRPr lang="en-US" smtClean="0"/>
          </a:p>
          <a:p>
            <a:pPr>
              <a:spcBef>
                <a:spcPct val="0"/>
              </a:spcBef>
            </a:pPr>
            <a:r>
              <a:rPr lang="en-AU" smtClean="0"/>
              <a:t>A separate treatment is also applied to a number of regions that are geographically close.  The activity of local industries in these regions is highly correlated with activity in neighbouring regions and this is accounted for in the model.</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C6E633-1DD7-4280-9FD0-66EC591FDCED}" type="slidenum">
              <a:rPr lang="en-US">
                <a:ea typeface="ＭＳ Ｐゴシック" pitchFamily="34" charset="-128"/>
              </a:rPr>
              <a:pPr/>
              <a:t>5</a:t>
            </a:fld>
            <a:endParaRPr 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The sum of regional activity for an industry is always constrained to State activity for that industry.  This is called the adding up condition, which is presented in equation (1) where TOT is activity by industry and State.  </a:t>
            </a:r>
          </a:p>
          <a:p>
            <a:pPr>
              <a:spcBef>
                <a:spcPct val="0"/>
              </a:spcBef>
            </a:pPr>
            <a:endParaRPr lang="en-AU" smtClean="0"/>
          </a:p>
          <a:p>
            <a:pPr>
              <a:spcBef>
                <a:spcPct val="0"/>
              </a:spcBef>
            </a:pPr>
            <a:r>
              <a:rPr lang="en-AU" smtClean="0"/>
              <a:t>Equation (2) presents the linearised form of equation (1) used in the model.</a:t>
            </a:r>
            <a:endParaRPr lang="en-US" smtClean="0"/>
          </a:p>
          <a:p>
            <a:pPr>
              <a:spcBef>
                <a:spcPct val="0"/>
              </a:spcBef>
            </a:pPr>
            <a:r>
              <a:rPr lang="en-AU" smtClean="0"/>
              <a:t>In equation (2) PRIM is value added at factor cost by industry and State and DIVPRIM is the value added at factor cost by industry and region.</a:t>
            </a:r>
            <a:endParaRPr lang="en-US" smtClean="0"/>
          </a:p>
          <a:p>
            <a:pPr>
              <a:spcBef>
                <a:spcPct val="0"/>
              </a:spcBef>
            </a:pPr>
            <a:endParaRPr lang="en-AU" smtClean="0"/>
          </a:p>
          <a:p>
            <a:pPr>
              <a:spcBef>
                <a:spcPct val="0"/>
              </a:spcBef>
            </a:pPr>
            <a:r>
              <a:rPr lang="en-AU" smtClean="0"/>
              <a:t>For simplicity, only QLD regions are covered in this presentation.</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AAD084-3643-44D7-BB10-7DA64449F31C}" type="slidenum">
              <a:rPr lang="en-US">
                <a:ea typeface="ＭＳ Ｐゴシック" pitchFamily="34" charset="-128"/>
              </a:rPr>
              <a:pPr/>
              <a:t>6</a:t>
            </a:fld>
            <a:endParaRPr lang="en-US">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National industries are those that mainly produce commodities that are used outside of the region.  For example the output of the coal industry in Queensland is mainly exported, so foreign demand is the main determinate of activity for this industry.  The activity of national industries is linked to the demand for the goods and services produced by these industries in the core of the model.  This is shown in (3):</a:t>
            </a:r>
            <a:endParaRPr lang="en-US" smtClean="0"/>
          </a:p>
          <a:p>
            <a:pPr>
              <a:spcBef>
                <a:spcPct val="0"/>
              </a:spcBef>
            </a:pPr>
            <a:endParaRPr lang="en-AU" smtClean="0"/>
          </a:p>
          <a:p>
            <a:pPr>
              <a:spcBef>
                <a:spcPct val="0"/>
              </a:spcBef>
            </a:pPr>
            <a:r>
              <a:rPr lang="en-AU" smtClean="0"/>
              <a:t>The variable OUTADJUST is allowed to move to ensure that the adding up condition holds.  </a:t>
            </a:r>
          </a:p>
          <a:p>
            <a:pPr>
              <a:spcBef>
                <a:spcPct val="0"/>
              </a:spcBef>
            </a:pPr>
            <a:endParaRPr lang="en-AU" smtClean="0"/>
          </a:p>
          <a:p>
            <a:pPr>
              <a:spcBef>
                <a:spcPct val="0"/>
              </a:spcBef>
            </a:pPr>
            <a:r>
              <a:rPr lang="en-AU" smtClean="0"/>
              <a:t>NATIND is a subset of IND, covering the set of national industries.  </a:t>
            </a:r>
          </a:p>
          <a:p>
            <a:pPr>
              <a:spcBef>
                <a:spcPct val="0"/>
              </a:spcBef>
            </a:pPr>
            <a:endParaRPr lang="en-AU" smtClean="0"/>
          </a:p>
          <a:p>
            <a:pPr>
              <a:spcBef>
                <a:spcPct val="0"/>
              </a:spcBef>
            </a:pPr>
            <a:r>
              <a:rPr lang="en-AU" smtClean="0"/>
              <a:t>Equation (4) represents the linearised form of equation (3) </a:t>
            </a:r>
          </a:p>
          <a:p>
            <a:pPr>
              <a:spcBef>
                <a:spcPct val="0"/>
              </a:spcBef>
            </a:pPr>
            <a:endParaRPr lang="en-AU" smtClean="0"/>
          </a:p>
          <a:p>
            <a:pPr>
              <a:spcBef>
                <a:spcPct val="0"/>
              </a:spcBef>
            </a:pPr>
            <a:r>
              <a:rPr lang="en-AU" smtClean="0"/>
              <a:t>The variable divtotshift allows for the exogenous specification of regional activity in an industry where further information is available that indicates that the movement in activity for that industry in a specific region will differ from State‑wide movements in activity.  For example in our current project divtotshift is used to increase activity in the coal industry in the </a:t>
            </a:r>
            <a:r>
              <a:rPr lang="en-AU" i="1" smtClean="0"/>
              <a:t>Central West</a:t>
            </a:r>
            <a:r>
              <a:rPr lang="en-AU" smtClean="0"/>
              <a:t> Queensland region to account for assumed development of the Galilee coal basin over the projection period.</a:t>
            </a:r>
            <a:endParaRPr lang="en-US" smtClean="0"/>
          </a:p>
          <a:p>
            <a:pPr>
              <a:spcBef>
                <a:spcPct val="0"/>
              </a:spcBef>
            </a:pPr>
            <a:endParaRPr lang="en-AU"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5584BF-4302-4B01-803E-9F4B1E69E309}" type="slidenum">
              <a:rPr lang="en-US">
                <a:ea typeface="ＭＳ Ｐゴシック" pitchFamily="34" charset="-128"/>
              </a:rPr>
              <a:pPr/>
              <a:t>7</a:t>
            </a:fld>
            <a:endParaRPr lang="en-U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Local industries are differentiated from national industries since demand for their goods and services are expected to be driven by local factors rather than external factors.  For example the activity of the Auto Repair industry is mainly dependent on expenditure within the region.  Under the standard treatment of local industries, the activity of local industries is driven by regional income, where total regional employment is used as a proxy for income.  Equation (5) presents the standard theory for determining local industry activity where s represents place of residence, DIVEMP_I is regional employment by place of residence, EMP_I is State employment by place of residence, LOCIND is a subset of IND covering local industries and STREG is a subset of REG containing regions covered by the standard treatment.  I.e. STREG doesn’t include the geographically close regions, which are treated later.</a:t>
            </a:r>
            <a:endParaRPr lang="en-US" smtClean="0"/>
          </a:p>
          <a:p>
            <a:pPr>
              <a:spcBef>
                <a:spcPct val="0"/>
              </a:spcBef>
            </a:pPr>
            <a:r>
              <a:rPr lang="en-AU" smtClean="0"/>
              <a:t> </a:t>
            </a:r>
            <a:endParaRPr lang="en-US" smtClean="0"/>
          </a:p>
          <a:p>
            <a:pPr>
              <a:spcBef>
                <a:spcPct val="0"/>
              </a:spcBef>
            </a:pPr>
            <a:r>
              <a:rPr lang="en-AU" smtClean="0"/>
              <a:t>The standard theory for determining regional activity is derived from MMRF but has been adapted to include employment on a place of residence basis, i.e. it is assumed that most expenditure occurs in the region where workers reside, not where they work.  </a:t>
            </a:r>
            <a:endParaRPr lang="en-US" smtClean="0"/>
          </a:p>
          <a:p>
            <a:pPr>
              <a:spcBef>
                <a:spcPct val="0"/>
              </a:spcBef>
            </a:pPr>
            <a:r>
              <a:rPr lang="en-AU" smtClean="0"/>
              <a:t> </a:t>
            </a:r>
            <a:endParaRPr lang="en-US" smtClean="0"/>
          </a:p>
          <a:p>
            <a:pPr>
              <a:spcBef>
                <a:spcPct val="0"/>
              </a:spcBef>
            </a:pPr>
            <a:r>
              <a:rPr lang="en-AU" smtClean="0"/>
              <a:t>Under the standard treatment, equation (5) introduces local multiplier effects into regional local demand. Specifically, for local industry i in region s, local activity relative to state-wide activity is proportional to the ratio of employment in region s to aggregate state-wide employment. This means that as growth in region-level employment accelerates above growth in state-level employment, activity of region-level local industries increases relative to state-level activity of those industries.  </a:t>
            </a:r>
          </a:p>
          <a:p>
            <a:pPr>
              <a:spcBef>
                <a:spcPct val="0"/>
              </a:spcBef>
            </a:pPr>
            <a:endParaRPr lang="en-AU" smtClean="0"/>
          </a:p>
          <a:p>
            <a:pPr>
              <a:spcBef>
                <a:spcPct val="0"/>
              </a:spcBef>
            </a:pPr>
            <a:r>
              <a:rPr lang="en-AU" smtClean="0"/>
              <a:t>Equation (6) is the linearised form of equation (5) where emp_i_pow is the per cent change in State employment by place of residence, xpersons_oir is the per cent change in persons employed by place of residence.  </a:t>
            </a:r>
          </a:p>
          <a:p>
            <a:pPr>
              <a:spcBef>
                <a:spcPct val="0"/>
              </a:spcBef>
            </a:pPr>
            <a:endParaRPr lang="en-AU" smtClean="0"/>
          </a:p>
          <a:p>
            <a:pPr>
              <a:spcBef>
                <a:spcPct val="0"/>
              </a:spcBef>
            </a:pPr>
            <a:r>
              <a:rPr lang="en-AU" smtClean="0"/>
              <a:t>Outadjust moves to ensure the adding up condition holds.</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522A18-7C15-4DE3-ACA0-7C0BD715ED89}" type="slidenum">
              <a:rPr lang="en-US">
                <a:ea typeface="ＭＳ Ｐゴシック" pitchFamily="34" charset="-128"/>
              </a:rPr>
              <a:pPr/>
              <a:t>8</a:t>
            </a:fld>
            <a:endParaRPr lang="en-US">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smtClean="0"/>
              <a:t>There are a number of local industries that have been treated differently to the standard treatment of local industries.  The first of these are so called government industries. These are industries that provide services to the broader community and so for these industries it was considered that the appropriate driver of activity is the resident population.  For example the </a:t>
            </a:r>
            <a:r>
              <a:rPr lang="en-AU" i="1" smtClean="0"/>
              <a:t>Public Safety</a:t>
            </a:r>
            <a:r>
              <a:rPr lang="en-AU" smtClean="0"/>
              <a:t> industry provides services to persons regardless of their employment status.  </a:t>
            </a:r>
          </a:p>
          <a:p>
            <a:pPr>
              <a:spcBef>
                <a:spcPct val="0"/>
              </a:spcBef>
            </a:pPr>
            <a:endParaRPr lang="en-US" smtClean="0"/>
          </a:p>
          <a:p>
            <a:pPr>
              <a:spcBef>
                <a:spcPct val="0"/>
              </a:spcBef>
            </a:pPr>
            <a:r>
              <a:rPr lang="en-AU" smtClean="0"/>
              <a:t>Equation (7) introduces population induced effects into regional local demand for government industries. Specifically, for industry i in region s, local activity relative to state-wide activity is proportional to the ratio of population in region s to aggregate state-wide population.  This means that as growth in region-level population accelerates above growth in state-level population, activity of region-level “government” industries increases relative to state-level activity of those industries.  </a:t>
            </a:r>
          </a:p>
          <a:p>
            <a:pPr>
              <a:spcBef>
                <a:spcPct val="0"/>
              </a:spcBef>
            </a:pPr>
            <a:endParaRPr lang="en-AU" smtClean="0"/>
          </a:p>
          <a:p>
            <a:pPr>
              <a:spcBef>
                <a:spcPct val="0"/>
              </a:spcBef>
            </a:pPr>
            <a:r>
              <a:rPr lang="en-AU" smtClean="0"/>
              <a:t>The model representation of equation (7) is shown in equation (8).</a:t>
            </a:r>
          </a:p>
          <a:p>
            <a:pPr>
              <a:spcBef>
                <a:spcPct val="0"/>
              </a:spcBef>
            </a:pPr>
            <a:endParaRPr lang="en-US" smtClean="0"/>
          </a:p>
          <a:p>
            <a:pPr>
              <a:spcBef>
                <a:spcPct val="0"/>
              </a:spcBef>
            </a:pPr>
            <a:r>
              <a:rPr lang="en-AU" smtClean="0"/>
              <a:t>Regional population is determined exogenously and is consistent with the Queensland Government’s population projections.</a:t>
            </a:r>
            <a:endParaRPr lang="en-US" smtClean="0"/>
          </a:p>
          <a:p>
            <a:pPr>
              <a:spcBef>
                <a:spcPct val="0"/>
              </a:spcBef>
            </a:pPr>
            <a:endParaRPr lang="en-AU"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9D5BCB-DA12-4FFF-B39D-A3ACC31374B1}" type="slidenum">
              <a:rPr lang="en-US">
                <a:ea typeface="ＭＳ Ｐゴシック" pitchFamily="34" charset="-128"/>
              </a:rPr>
              <a:pPr/>
              <a:t>9</a:t>
            </a:fld>
            <a:endParaRPr 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6A3AE8-4A94-46C7-BEEB-55ED48EA34A7}" type="datetime1">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D29921-5900-408F-B583-D05283FFA57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A14D58-6395-482C-9E8C-DB97A98A965F}" type="datetime1">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1770CC-138B-4B79-B175-A726D8D9BF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77EE87-E7DE-49A4-B6B3-2DA7BE737AC3}" type="datetime1">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AA5E2-0048-480C-843C-33A75AF85F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73F6A"/>
                </a:solidFill>
              </a:defRPr>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73F6A"/>
                </a:solidFill>
              </a:defRPr>
            </a:lvl1pPr>
            <a:lvl2pPr>
              <a:defRPr>
                <a:solidFill>
                  <a:srgbClr val="073F6A"/>
                </a:solidFill>
              </a:defRPr>
            </a:lvl2pPr>
            <a:lvl3pPr>
              <a:defRPr>
                <a:solidFill>
                  <a:srgbClr val="073F6A"/>
                </a:solidFill>
              </a:defRPr>
            </a:lvl3pPr>
            <a:lvl4pPr>
              <a:defRPr>
                <a:solidFill>
                  <a:srgbClr val="073F6A"/>
                </a:solidFill>
              </a:defRPr>
            </a:lvl4pPr>
            <a:lvl5pPr>
              <a:defRPr>
                <a:solidFill>
                  <a:srgbClr val="073F6A"/>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529531-A377-4A32-A74A-11F226EBB43B}" type="datetime1">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A41132-8677-464A-AEEF-75021A24D5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PowerPoint ops7 follow.jpg"/>
          <p:cNvPicPr>
            <a:picLocks noChangeAspect="1"/>
          </p:cNvPicPr>
          <p:nvPr userDrawn="1"/>
        </p:nvPicPr>
        <p:blipFill>
          <a:blip r:embed="rId2"/>
          <a:srcRect/>
          <a:stretch>
            <a:fillRect/>
          </a:stretch>
        </p:blipFill>
        <p:spPr bwMode="auto">
          <a:xfrm>
            <a:off x="1588" y="0"/>
            <a:ext cx="9140825" cy="6858000"/>
          </a:xfrm>
          <a:prstGeom prst="rect">
            <a:avLst/>
          </a:prstGeom>
          <a:noFill/>
          <a:ln w="9525">
            <a:noFill/>
            <a:miter lim="800000"/>
            <a:headEnd/>
            <a:tailEnd/>
          </a:ln>
        </p:spPr>
      </p:pic>
      <p:pic>
        <p:nvPicPr>
          <p:cNvPr id="5" name="Picture 5" descr="PowerPoint ops7 follow.jpg"/>
          <p:cNvPicPr>
            <a:picLocks noChangeAspect="1"/>
          </p:cNvPicPr>
          <p:nvPr userDrawn="1"/>
        </p:nvPicPr>
        <p:blipFill>
          <a:blip r:embed="rId2"/>
          <a:srcRect/>
          <a:stretch>
            <a:fillRect/>
          </a:stretch>
        </p:blipFill>
        <p:spPr bwMode="auto">
          <a:xfrm>
            <a:off x="153988" y="115888"/>
            <a:ext cx="9140825" cy="6858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8D84B20-33F8-42CA-94B6-7BA0292F36BE}" type="datetime1">
              <a:rPr lang="en-US"/>
              <a:pPr>
                <a:defRPr/>
              </a:pPr>
              <a:t>10/3/2013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C03715D-B44E-40E5-AE7D-7BAFD7E76C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586D958-24A2-434C-80C1-CADFD449C89F}" type="datetime1">
              <a:rPr lang="en-US"/>
              <a:pPr>
                <a:defRPr/>
              </a:pPr>
              <a:t>10/3/2013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A83CD6-5C0D-450E-9151-CD7D6687CA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C15E082-6CE2-42F0-862D-213EB5A94142}" type="datetime1">
              <a:rPr lang="en-US"/>
              <a:pPr>
                <a:defRPr/>
              </a:pPr>
              <a:t>10/3/2013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3709AB-4586-4D7A-8BB2-95D072A8F3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760F36-62B5-4E74-8B28-E6020BB91F30}" type="datetime1">
              <a:rPr lang="en-US"/>
              <a:pPr>
                <a:defRPr/>
              </a:pPr>
              <a:t>10/3/2013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BB4324C-9110-410B-894C-0F0F77A4FD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C30CA8-2191-4109-8734-69BF3DE317C3}" type="datetime1">
              <a:rPr lang="en-US"/>
              <a:pPr>
                <a:defRPr/>
              </a:pPr>
              <a:t>10/3/2013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E43707-EAA6-43CC-89E3-F4BFE91AD8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42807E-3552-4CF7-81AF-E9EBFACEDF9C}" type="datetime1">
              <a:rPr lang="en-US"/>
              <a:pPr>
                <a:defRPr/>
              </a:pPr>
              <a:t>10/3/2013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C636A0-57F9-4D96-9631-4CC805BCD8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B9C654-8565-4067-A191-2D41970EA7B2}" type="datetime1">
              <a:rPr lang="en-US"/>
              <a:pPr>
                <a:defRPr/>
              </a:pPr>
              <a:t>10/3/2013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E7AAF6-D636-4A05-9D60-96864780A5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descr="PowerPoint ops7 follow.jpg"/>
          <p:cNvPicPr>
            <a:picLocks noChangeAspect="1"/>
          </p:cNvPicPr>
          <p:nvPr/>
        </p:nvPicPr>
        <p:blipFill>
          <a:blip r:embed="rId13"/>
          <a:srcRect/>
          <a:stretch>
            <a:fillRect/>
          </a:stretch>
        </p:blipFill>
        <p:spPr bwMode="auto">
          <a:xfrm>
            <a:off x="1588" y="0"/>
            <a:ext cx="9140825"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0" charset="0"/>
                <a:ea typeface="ＭＳ Ｐゴシック" pitchFamily="1" charset="-128"/>
                <a:cs typeface="+mn-cs"/>
              </a:defRPr>
            </a:lvl1pPr>
          </a:lstStyle>
          <a:p>
            <a:pPr>
              <a:defRPr/>
            </a:pPr>
            <a:fld id="{D6AD81F1-73C9-4815-8892-65E4159BEBB6}" type="datetime1">
              <a:rPr lang="en-US"/>
              <a:pPr>
                <a:defRPr/>
              </a:pPr>
              <a:t>10/3/2013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0" charset="0"/>
                <a:ea typeface="ＭＳ Ｐゴシック" pitchFamily="1"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0" charset="0"/>
                <a:ea typeface="ＭＳ Ｐゴシック" pitchFamily="1" charset="-128"/>
                <a:cs typeface="+mn-cs"/>
              </a:defRPr>
            </a:lvl1pPr>
          </a:lstStyle>
          <a:p>
            <a:pPr>
              <a:defRPr/>
            </a:pPr>
            <a:fld id="{2AEA2D34-A6A7-4431-B85D-B02EA4D653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PowerPoint ops3.jpg"/>
          <p:cNvPicPr>
            <a:picLocks noChangeAspect="1"/>
          </p:cNvPicPr>
          <p:nvPr/>
        </p:nvPicPr>
        <p:blipFill>
          <a:blip r:embed="rId3"/>
          <a:srcRect/>
          <a:stretch>
            <a:fillRect/>
          </a:stretch>
        </p:blipFill>
        <p:spPr bwMode="auto">
          <a:xfrm>
            <a:off x="1588" y="0"/>
            <a:ext cx="9140825" cy="6858000"/>
          </a:xfrm>
          <a:prstGeom prst="rect">
            <a:avLst/>
          </a:prstGeom>
          <a:noFill/>
          <a:ln w="9525">
            <a:noFill/>
            <a:miter lim="800000"/>
            <a:headEnd/>
            <a:tailEnd/>
          </a:ln>
        </p:spPr>
      </p:pic>
      <p:sp>
        <p:nvSpPr>
          <p:cNvPr id="15362" name="Title 1"/>
          <p:cNvSpPr>
            <a:spLocks noGrp="1"/>
          </p:cNvSpPr>
          <p:nvPr>
            <p:ph type="ctrTitle"/>
          </p:nvPr>
        </p:nvSpPr>
        <p:spPr>
          <a:xfrm>
            <a:off x="685800" y="1978025"/>
            <a:ext cx="7772400" cy="1470025"/>
          </a:xfrm>
        </p:spPr>
        <p:txBody>
          <a:bodyPr/>
          <a:lstStyle/>
          <a:p>
            <a:pPr eaLnBrk="1" hangingPunct="1"/>
            <a:r>
              <a:rPr lang="en-AU" smtClean="0">
                <a:solidFill>
                  <a:schemeClr val="bg1"/>
                </a:solidFill>
                <a:latin typeface="Arial" charset="0"/>
                <a:ea typeface="ＭＳ Ｐゴシック" pitchFamily="34" charset="-128"/>
                <a:cs typeface="Arial" charset="0"/>
              </a:rPr>
              <a:t>QGEMF’s Regional Disaggregation Facility</a:t>
            </a:r>
            <a:endParaRPr lang="en-US" smtClean="0">
              <a:solidFill>
                <a:schemeClr val="bg1"/>
              </a:solidFill>
              <a:latin typeface="Arial" charset="0"/>
              <a:ea typeface="ＭＳ Ｐゴシック" pitchFamily="34" charset="-128"/>
              <a:cs typeface="Arial" charset="0"/>
            </a:endParaRPr>
          </a:p>
        </p:txBody>
      </p:sp>
      <p:sp>
        <p:nvSpPr>
          <p:cNvPr id="15363" name="Subtitle 2"/>
          <p:cNvSpPr>
            <a:spLocks noGrp="1"/>
          </p:cNvSpPr>
          <p:nvPr>
            <p:ph type="subTitle" idx="1"/>
          </p:nvPr>
        </p:nvSpPr>
        <p:spPr>
          <a:xfrm>
            <a:off x="323850" y="3429000"/>
            <a:ext cx="8496300" cy="1752600"/>
          </a:xfrm>
        </p:spPr>
        <p:txBody>
          <a:bodyPr/>
          <a:lstStyle/>
          <a:p>
            <a:pPr eaLnBrk="1" hangingPunct="1"/>
            <a:r>
              <a:rPr lang="en-AU" sz="2400" smtClean="0">
                <a:solidFill>
                  <a:srgbClr val="86C447"/>
                </a:solidFill>
                <a:latin typeface="Arial" charset="0"/>
                <a:ea typeface="ＭＳ Ｐゴシック" pitchFamily="34" charset="-128"/>
                <a:cs typeface="Arial" charset="0"/>
              </a:rPr>
              <a:t>Theory and Methodology</a:t>
            </a:r>
            <a:endParaRPr lang="en-US" sz="2400" smtClean="0">
              <a:solidFill>
                <a:srgbClr val="86C447"/>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AU" sz="3600" smtClean="0">
                <a:ea typeface="ＭＳ Ｐゴシック" pitchFamily="34" charset="-128"/>
              </a:rPr>
              <a:t>Treatment for </a:t>
            </a:r>
            <a:r>
              <a:rPr lang="en-AU" sz="3600" i="1" smtClean="0">
                <a:ea typeface="ＭＳ Ｐゴシック" pitchFamily="34" charset="-128"/>
              </a:rPr>
              <a:t>Education</a:t>
            </a:r>
            <a:r>
              <a:rPr lang="en-AU" sz="3600" smtClean="0">
                <a:ea typeface="ＭＳ Ｐゴシック" pitchFamily="34" charset="-128"/>
              </a:rPr>
              <a:t> and </a:t>
            </a:r>
            <a:r>
              <a:rPr lang="en-AU" sz="3600" i="1" smtClean="0">
                <a:ea typeface="ＭＳ Ｐゴシック" pitchFamily="34" charset="-128"/>
              </a:rPr>
              <a:t>Residential and Child Care</a:t>
            </a:r>
            <a:endParaRPr lang="en-AU" sz="3600" smtClean="0">
              <a:ea typeface="ＭＳ Ｐゴシック" pitchFamily="34" charset="-128"/>
            </a:endParaRPr>
          </a:p>
        </p:txBody>
      </p:sp>
      <p:sp>
        <p:nvSpPr>
          <p:cNvPr id="33794" name="Content Placeholder 2"/>
          <p:cNvSpPr>
            <a:spLocks noGrp="1"/>
          </p:cNvSpPr>
          <p:nvPr>
            <p:ph idx="1"/>
          </p:nvPr>
        </p:nvSpPr>
        <p:spPr/>
        <p:txBody>
          <a:bodyPr/>
          <a:lstStyle/>
          <a:p>
            <a:r>
              <a:rPr lang="en-AU" sz="2400" smtClean="0">
                <a:ea typeface="ＭＳ Ｐゴシック" pitchFamily="34" charset="-128"/>
              </a:rPr>
              <a:t>Driven by the population accessing the services produced by these industries</a:t>
            </a:r>
          </a:p>
          <a:p>
            <a:r>
              <a:rPr lang="en-AU" sz="2400" smtClean="0">
                <a:ea typeface="ＭＳ Ｐゴシック" pitchFamily="34" charset="-128"/>
              </a:rPr>
              <a:t>Regional activity linked to population of prime education age (4 to 25) or using child care (0 to 4) or aged care (75+) facilities </a:t>
            </a:r>
          </a:p>
        </p:txBody>
      </p:sp>
      <p:sp>
        <p:nvSpPr>
          <p:cNvPr id="4" name="Rectangle 3"/>
          <p:cNvSpPr>
            <a:spLocks noRot="1" noChangeAspect="1" noMove="1" noResize="1" noEditPoints="1" noAdjustHandles="1" noChangeArrowheads="1" noChangeShapeType="1" noTextEdit="1"/>
          </p:cNvSpPr>
          <p:nvPr/>
        </p:nvSpPr>
        <p:spPr>
          <a:xfrm>
            <a:off x="-17264" y="3501008"/>
            <a:ext cx="9144000" cy="1242135"/>
          </a:xfrm>
          <a:prstGeom prst="rect">
            <a:avLst/>
          </a:prstGeom>
          <a:blipFill rotWithShape="1">
            <a:blip r:embed="rId3"/>
            <a:stretch>
              <a:fillRect b="-3431"/>
            </a:stretch>
          </a:blipFill>
        </p:spPr>
        <p:txBody>
          <a:bodyPr/>
          <a:lstStyle/>
          <a:p>
            <a:pPr>
              <a:defRPr/>
            </a:pPr>
            <a:r>
              <a:rPr lang="en-AU">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92617" y="5229200"/>
            <a:ext cx="8924238" cy="667234"/>
          </a:xfrm>
          <a:prstGeom prst="rect">
            <a:avLst/>
          </a:prstGeom>
          <a:blipFill rotWithShape="1">
            <a:blip r:embed="rId4"/>
            <a:stretch>
              <a:fillRect b="-8257"/>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AU" sz="3600" smtClean="0">
                <a:ea typeface="ＭＳ Ｐゴシック" pitchFamily="34" charset="-128"/>
              </a:rPr>
              <a:t>Treatment for </a:t>
            </a:r>
            <a:r>
              <a:rPr lang="en-AU" sz="3600" i="1" smtClean="0">
                <a:ea typeface="ＭＳ Ｐゴシック" pitchFamily="34" charset="-128"/>
              </a:rPr>
              <a:t>Agricultural Services</a:t>
            </a:r>
            <a:endParaRPr lang="en-AU" sz="3600" smtClean="0">
              <a:ea typeface="ＭＳ Ｐゴシック" pitchFamily="34" charset="-128"/>
            </a:endParaRPr>
          </a:p>
        </p:txBody>
      </p:sp>
      <p:sp>
        <p:nvSpPr>
          <p:cNvPr id="35842" name="Content Placeholder 2"/>
          <p:cNvSpPr>
            <a:spLocks noGrp="1"/>
          </p:cNvSpPr>
          <p:nvPr>
            <p:ph idx="1"/>
          </p:nvPr>
        </p:nvSpPr>
        <p:spPr>
          <a:xfrm>
            <a:off x="457200" y="1417638"/>
            <a:ext cx="8229600" cy="4525962"/>
          </a:xfrm>
        </p:spPr>
        <p:txBody>
          <a:bodyPr/>
          <a:lstStyle/>
          <a:p>
            <a:r>
              <a:rPr lang="en-AU" sz="2400" smtClean="0">
                <a:ea typeface="ＭＳ Ｐゴシック" pitchFamily="34" charset="-128"/>
              </a:rPr>
              <a:t>Driven by activity in other agricultural industries</a:t>
            </a:r>
          </a:p>
          <a:p>
            <a:r>
              <a:rPr lang="en-AU" sz="2400" smtClean="0">
                <a:ea typeface="ＭＳ Ｐゴシック" pitchFamily="34" charset="-128"/>
              </a:rPr>
              <a:t>Regional activity linked to growth in the mix of other agricultural industries in the region</a:t>
            </a:r>
          </a:p>
        </p:txBody>
      </p:sp>
      <p:sp>
        <p:nvSpPr>
          <p:cNvPr id="4" name="Rectangle 3"/>
          <p:cNvSpPr>
            <a:spLocks noRot="1" noChangeAspect="1" noMove="1" noResize="1" noEditPoints="1" noAdjustHandles="1" noChangeArrowheads="1" noChangeShapeType="1" noTextEdit="1"/>
          </p:cNvSpPr>
          <p:nvPr/>
        </p:nvSpPr>
        <p:spPr>
          <a:xfrm>
            <a:off x="0" y="2708920"/>
            <a:ext cx="9144000" cy="764440"/>
          </a:xfrm>
          <a:prstGeom prst="rect">
            <a:avLst/>
          </a:prstGeom>
          <a:blipFill rotWithShape="1">
            <a:blip r:embed="rId3"/>
            <a:stretch>
              <a:fillRect/>
            </a:stretch>
          </a:blipFill>
        </p:spPr>
        <p:txBody>
          <a:bodyPr/>
          <a:lstStyle/>
          <a:p>
            <a:pPr>
              <a:defRPr/>
            </a:pPr>
            <a:r>
              <a:rPr lang="en-AU">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1240" y="3822818"/>
            <a:ext cx="9144000" cy="391902"/>
          </a:xfrm>
          <a:prstGeom prst="rect">
            <a:avLst/>
          </a:prstGeom>
          <a:blipFill rotWithShape="1">
            <a:blip r:embed="rId4"/>
            <a:stretch>
              <a:fillRect r="-200" b="-10938"/>
            </a:stretch>
          </a:blipFill>
        </p:spPr>
        <p:txBody>
          <a:bodyPr/>
          <a:lstStyle/>
          <a:p>
            <a:pPr>
              <a:defRPr/>
            </a:pPr>
            <a:r>
              <a:rPr lang="en-AU">
                <a:noFill/>
                <a:ea typeface="ＭＳ Ｐゴシック" pitchFamily="1" charset="-128"/>
                <a:cs typeface="+mn-cs"/>
              </a:rPr>
              <a:t> </a:t>
            </a:r>
          </a:p>
        </p:txBody>
      </p:sp>
      <p:sp>
        <p:nvSpPr>
          <p:cNvPr id="6" name="Rectangle 5"/>
          <p:cNvSpPr>
            <a:spLocks noRot="1" noChangeAspect="1" noMove="1" noResize="1" noEditPoints="1" noAdjustHandles="1" noChangeArrowheads="1" noChangeShapeType="1" noTextEdit="1"/>
          </p:cNvSpPr>
          <p:nvPr/>
        </p:nvSpPr>
        <p:spPr>
          <a:xfrm>
            <a:off x="1240" y="4509120"/>
            <a:ext cx="9145240" cy="764440"/>
          </a:xfrm>
          <a:prstGeom prst="rect">
            <a:avLst/>
          </a:prstGeom>
          <a:blipFill rotWithShape="1">
            <a:blip r:embed="rId5"/>
            <a:stretch>
              <a:fillRect/>
            </a:stretch>
          </a:blipFill>
        </p:spPr>
        <p:txBody>
          <a:bodyPr/>
          <a:lstStyle/>
          <a:p>
            <a:pPr>
              <a:defRPr/>
            </a:pPr>
            <a:r>
              <a:rPr lang="en-AU">
                <a:noFill/>
                <a:ea typeface="ＭＳ Ｐゴシック" pitchFamily="1" charset="-128"/>
                <a:cs typeface="+mn-cs"/>
              </a:rPr>
              <a:t> </a:t>
            </a:r>
          </a:p>
        </p:txBody>
      </p:sp>
      <p:sp>
        <p:nvSpPr>
          <p:cNvPr id="7" name="Rectangle 6"/>
          <p:cNvSpPr>
            <a:spLocks noRot="1" noChangeAspect="1" noMove="1" noResize="1" noEditPoints="1" noAdjustHandles="1" noChangeArrowheads="1" noChangeShapeType="1" noTextEdit="1"/>
          </p:cNvSpPr>
          <p:nvPr/>
        </p:nvSpPr>
        <p:spPr>
          <a:xfrm>
            <a:off x="0" y="5574801"/>
            <a:ext cx="9144000" cy="398186"/>
          </a:xfrm>
          <a:prstGeom prst="rect">
            <a:avLst/>
          </a:prstGeom>
          <a:blipFill rotWithShape="1">
            <a:blip r:embed="rId6"/>
            <a:stretch>
              <a:fillRect b="-9231"/>
            </a:stretch>
          </a:blipFill>
        </p:spPr>
        <p:txBody>
          <a:bodyPr/>
          <a:lstStyle/>
          <a:p>
            <a:pPr>
              <a:defRPr/>
            </a:pPr>
            <a:r>
              <a:rPr lang="en-US">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AU" sz="3600" smtClean="0">
                <a:ea typeface="ＭＳ Ｐゴシック" pitchFamily="34" charset="-128"/>
              </a:rPr>
              <a:t>Treatment for </a:t>
            </a:r>
            <a:r>
              <a:rPr lang="en-AU" sz="3600" i="1" smtClean="0">
                <a:ea typeface="ＭＳ Ｐゴシック" pitchFamily="34" charset="-128"/>
              </a:rPr>
              <a:t>Civil Construction</a:t>
            </a:r>
            <a:endParaRPr lang="en-AU" sz="3600" smtClean="0">
              <a:ea typeface="ＭＳ Ｐゴシック" pitchFamily="34" charset="-128"/>
            </a:endParaRPr>
          </a:p>
        </p:txBody>
      </p:sp>
      <p:sp>
        <p:nvSpPr>
          <p:cNvPr id="37890" name="Content Placeholder 2"/>
          <p:cNvSpPr>
            <a:spLocks noGrp="1"/>
          </p:cNvSpPr>
          <p:nvPr>
            <p:ph idx="1"/>
          </p:nvPr>
        </p:nvSpPr>
        <p:spPr/>
        <p:txBody>
          <a:bodyPr/>
          <a:lstStyle/>
          <a:p>
            <a:r>
              <a:rPr lang="en-AU" sz="2400" smtClean="0">
                <a:ea typeface="ＭＳ Ｐゴシック" pitchFamily="34" charset="-128"/>
              </a:rPr>
              <a:t>Driven by engineering construction work</a:t>
            </a:r>
          </a:p>
          <a:p>
            <a:r>
              <a:rPr lang="en-AU" sz="2400" smtClean="0">
                <a:ea typeface="ＭＳ Ｐゴシック" pitchFamily="34" charset="-128"/>
              </a:rPr>
              <a:t>First regional investment in engineering construction work is determined</a:t>
            </a:r>
          </a:p>
          <a:p>
            <a:endParaRPr lang="en-AU" sz="3000" smtClean="0">
              <a:ea typeface="ＭＳ Ｐゴシック" pitchFamily="34" charset="-128"/>
            </a:endParaRPr>
          </a:p>
        </p:txBody>
      </p:sp>
      <p:sp>
        <p:nvSpPr>
          <p:cNvPr id="4" name="Rectangle 3"/>
          <p:cNvSpPr>
            <a:spLocks noRot="1" noChangeAspect="1" noMove="1" noResize="1" noEditPoints="1" noAdjustHandles="1" noChangeArrowheads="1" noChangeShapeType="1" noTextEdit="1"/>
          </p:cNvSpPr>
          <p:nvPr/>
        </p:nvSpPr>
        <p:spPr>
          <a:xfrm>
            <a:off x="-372" y="3037912"/>
            <a:ext cx="9144000" cy="423386"/>
          </a:xfrm>
          <a:prstGeom prst="rect">
            <a:avLst/>
          </a:prstGeom>
          <a:blipFill rotWithShape="1">
            <a:blip r:embed="rId3"/>
            <a:stretch>
              <a:fillRect b="-8571"/>
            </a:stretch>
          </a:blipFill>
        </p:spPr>
        <p:txBody>
          <a:bodyPr/>
          <a:lstStyle/>
          <a:p>
            <a:pPr>
              <a:defRPr/>
            </a:pPr>
            <a:r>
              <a:rPr lang="en-US">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6746818" y="3461298"/>
            <a:ext cx="2396810" cy="369332"/>
          </a:xfrm>
          <a:prstGeom prst="rect">
            <a:avLst/>
          </a:prstGeom>
          <a:blipFill rotWithShape="1">
            <a:blip r:embed="rId4"/>
            <a:stretch>
              <a:fillRect b="-15000"/>
            </a:stretch>
          </a:blipFill>
        </p:spPr>
        <p:txBody>
          <a:bodyPr/>
          <a:lstStyle/>
          <a:p>
            <a:pPr>
              <a:defRPr/>
            </a:pPr>
            <a:r>
              <a:rPr lang="en-US">
                <a:noFill/>
                <a:ea typeface="ＭＳ Ｐゴシック" pitchFamily="1" charset="-128"/>
                <a:cs typeface="+mn-cs"/>
              </a:rPr>
              <a:t> </a:t>
            </a:r>
          </a:p>
        </p:txBody>
      </p:sp>
      <p:sp>
        <p:nvSpPr>
          <p:cNvPr id="6" name="Rectangle 5"/>
          <p:cNvSpPr>
            <a:spLocks noRot="1" noChangeAspect="1" noMove="1" noResize="1" noEditPoints="1" noAdjustHandles="1" noChangeArrowheads="1" noChangeShapeType="1" noTextEdit="1"/>
          </p:cNvSpPr>
          <p:nvPr/>
        </p:nvSpPr>
        <p:spPr>
          <a:xfrm>
            <a:off x="25152" y="4077072"/>
            <a:ext cx="9144000" cy="764505"/>
          </a:xfrm>
          <a:prstGeom prst="rect">
            <a:avLst/>
          </a:prstGeom>
          <a:blipFill rotWithShape="1">
            <a:blip r:embed="rId5"/>
            <a:stretch>
              <a:fillRect/>
            </a:stretch>
          </a:blipFill>
        </p:spPr>
        <p:txBody>
          <a:bodyPr/>
          <a:lstStyle/>
          <a:p>
            <a:pPr>
              <a:defRPr/>
            </a:pPr>
            <a:r>
              <a:rPr lang="en-AU">
                <a:noFill/>
                <a:ea typeface="ＭＳ Ｐゴシック" pitchFamily="1" charset="-128"/>
                <a:cs typeface="+mn-cs"/>
              </a:rPr>
              <a:t> </a:t>
            </a:r>
          </a:p>
        </p:txBody>
      </p:sp>
      <p:sp>
        <p:nvSpPr>
          <p:cNvPr id="7" name="Rectangle 6"/>
          <p:cNvSpPr>
            <a:spLocks noRot="1" noChangeAspect="1" noMove="1" noResize="1" noEditPoints="1" noAdjustHandles="1" noChangeArrowheads="1" noChangeShapeType="1" noTextEdit="1"/>
          </p:cNvSpPr>
          <p:nvPr/>
        </p:nvSpPr>
        <p:spPr>
          <a:xfrm>
            <a:off x="33660" y="5157192"/>
            <a:ext cx="9143628" cy="764312"/>
          </a:xfrm>
          <a:prstGeom prst="rect">
            <a:avLst/>
          </a:prstGeom>
          <a:blipFill rotWithShape="1">
            <a:blip r:embed="rId6"/>
            <a:stretch>
              <a:fillRect/>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AU" sz="3600" smtClean="0">
                <a:ea typeface="ＭＳ Ｐゴシック" pitchFamily="34" charset="-128"/>
              </a:rPr>
              <a:t>Treatment for </a:t>
            </a:r>
            <a:r>
              <a:rPr lang="en-AU" sz="3600" i="1" smtClean="0">
                <a:ea typeface="ＭＳ Ｐゴシック" pitchFamily="34" charset="-128"/>
              </a:rPr>
              <a:t>Civil Construction</a:t>
            </a:r>
            <a:endParaRPr lang="en-AU" sz="3600" smtClean="0">
              <a:ea typeface="ＭＳ Ｐゴシック" pitchFamily="34" charset="-128"/>
            </a:endParaRPr>
          </a:p>
        </p:txBody>
      </p:sp>
      <p:sp>
        <p:nvSpPr>
          <p:cNvPr id="8" name="Rectangle 7"/>
          <p:cNvSpPr>
            <a:spLocks noRot="1" noChangeAspect="1" noMove="1" noResize="1" noEditPoints="1" noAdjustHandles="1" noChangeArrowheads="1" noChangeShapeType="1" noTextEdit="1"/>
          </p:cNvSpPr>
          <p:nvPr/>
        </p:nvSpPr>
        <p:spPr>
          <a:xfrm>
            <a:off x="0" y="1628800"/>
            <a:ext cx="9144000" cy="942887"/>
          </a:xfrm>
          <a:prstGeom prst="rect">
            <a:avLst/>
          </a:prstGeom>
          <a:blipFill rotWithShape="1">
            <a:blip r:embed="rId3"/>
            <a:stretch>
              <a:fillRect b="-5161"/>
            </a:stretch>
          </a:blipFill>
        </p:spPr>
        <p:txBody>
          <a:bodyPr/>
          <a:lstStyle/>
          <a:p>
            <a:pPr>
              <a:defRPr/>
            </a:pPr>
            <a:r>
              <a:rPr lang="en-AU">
                <a:noFill/>
                <a:ea typeface="ＭＳ Ｐゴシック" pitchFamily="1" charset="-128"/>
                <a:cs typeface="+mn-cs"/>
              </a:rPr>
              <a:t> </a:t>
            </a:r>
          </a:p>
        </p:txBody>
      </p:sp>
      <p:sp>
        <p:nvSpPr>
          <p:cNvPr id="9" name="Rectangle 8"/>
          <p:cNvSpPr>
            <a:spLocks noRot="1" noChangeAspect="1" noMove="1" noResize="1" noEditPoints="1" noAdjustHandles="1" noChangeArrowheads="1" noChangeShapeType="1" noTextEdit="1"/>
          </p:cNvSpPr>
          <p:nvPr/>
        </p:nvSpPr>
        <p:spPr>
          <a:xfrm>
            <a:off x="-34032" y="3231446"/>
            <a:ext cx="9138580" cy="764440"/>
          </a:xfrm>
          <a:prstGeom prst="rect">
            <a:avLst/>
          </a:prstGeom>
          <a:blipFill rotWithShape="1">
            <a:blip r:embed="rId4"/>
            <a:stretch>
              <a:fillRect/>
            </a:stretch>
          </a:blipFill>
        </p:spPr>
        <p:txBody>
          <a:bodyPr/>
          <a:lstStyle/>
          <a:p>
            <a:pPr>
              <a:defRPr/>
            </a:pPr>
            <a:r>
              <a:rPr lang="en-AU">
                <a:noFill/>
                <a:ea typeface="ＭＳ Ｐゴシック" pitchFamily="1" charset="-128"/>
                <a:cs typeface="+mn-cs"/>
              </a:rPr>
              <a:t> </a:t>
            </a:r>
          </a:p>
        </p:txBody>
      </p:sp>
      <p:sp>
        <p:nvSpPr>
          <p:cNvPr id="10" name="Rectangle 9"/>
          <p:cNvSpPr>
            <a:spLocks noRot="1" noChangeAspect="1" noMove="1" noResize="1" noEditPoints="1" noAdjustHandles="1" noChangeArrowheads="1" noChangeShapeType="1" noTextEdit="1"/>
          </p:cNvSpPr>
          <p:nvPr/>
        </p:nvSpPr>
        <p:spPr>
          <a:xfrm>
            <a:off x="0" y="4709464"/>
            <a:ext cx="9144000" cy="764312"/>
          </a:xfrm>
          <a:prstGeom prst="rect">
            <a:avLst/>
          </a:prstGeom>
          <a:blipFill rotWithShape="1">
            <a:blip r:embed="rId5"/>
            <a:stretch>
              <a:fillRect/>
            </a:stretch>
          </a:blipFill>
        </p:spPr>
        <p:txBody>
          <a:bodyPr/>
          <a:lstStyle/>
          <a:p>
            <a:pPr>
              <a:defRPr/>
            </a:pPr>
            <a:r>
              <a:rPr lang="en-AU">
                <a:noFill/>
                <a:ea typeface="ＭＳ Ｐゴシック" pitchFamily="1" charset="-128"/>
                <a:cs typeface="+mn-cs"/>
              </a:rPr>
              <a:t> </a:t>
            </a:r>
          </a:p>
        </p:txBody>
      </p:sp>
      <p:sp>
        <p:nvSpPr>
          <p:cNvPr id="3" name="Rectangle 2"/>
          <p:cNvSpPr>
            <a:spLocks noRot="1" noChangeAspect="1" noMove="1" noResize="1" noEditPoints="1" noAdjustHandles="1" noChangeArrowheads="1" noChangeShapeType="1" noTextEdit="1"/>
          </p:cNvSpPr>
          <p:nvPr/>
        </p:nvSpPr>
        <p:spPr>
          <a:xfrm>
            <a:off x="3809002" y="4029372"/>
            <a:ext cx="1525995" cy="369332"/>
          </a:xfrm>
          <a:prstGeom prst="rect">
            <a:avLst/>
          </a:prstGeom>
          <a:blipFill rotWithShape="1">
            <a:blip r:embed="rId6"/>
            <a:stretch>
              <a:fillRect b="-13115"/>
            </a:stretch>
          </a:blipFill>
        </p:spPr>
        <p:txBody>
          <a:bodyPr/>
          <a:lstStyle/>
          <a:p>
            <a:pPr>
              <a:defRPr/>
            </a:pPr>
            <a:r>
              <a:rPr lang="en-AU">
                <a:noFill/>
                <a:ea typeface="ＭＳ Ｐゴシック" pitchFamily="1" charset="-128"/>
                <a:cs typeface="+mn-cs"/>
              </a:rPr>
              <a:t> </a:t>
            </a:r>
          </a:p>
        </p:txBody>
      </p:sp>
      <p:sp>
        <p:nvSpPr>
          <p:cNvPr id="4" name="Rectangle 3"/>
          <p:cNvSpPr>
            <a:spLocks noRot="1" noChangeAspect="1" noMove="1" noResize="1" noEditPoints="1" noAdjustHandles="1" noChangeArrowheads="1" noChangeShapeType="1" noTextEdit="1"/>
          </p:cNvSpPr>
          <p:nvPr/>
        </p:nvSpPr>
        <p:spPr>
          <a:xfrm>
            <a:off x="3995936" y="5496940"/>
            <a:ext cx="1632626" cy="369332"/>
          </a:xfrm>
          <a:prstGeom prst="rect">
            <a:avLst/>
          </a:prstGeom>
          <a:blipFill rotWithShape="1">
            <a:blip r:embed="rId7"/>
            <a:stretch>
              <a:fillRect b="-15000"/>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AU" sz="3600" smtClean="0">
                <a:ea typeface="ＭＳ Ｐゴシック" pitchFamily="34" charset="-128"/>
              </a:rPr>
              <a:t>Treatment for </a:t>
            </a:r>
            <a:r>
              <a:rPr lang="en-AU" sz="3600" i="1" smtClean="0">
                <a:ea typeface="ＭＳ Ｐゴシック" pitchFamily="34" charset="-128"/>
              </a:rPr>
              <a:t>Civil Construction</a:t>
            </a:r>
            <a:endParaRPr lang="en-AU" sz="3600" smtClean="0">
              <a:ea typeface="ＭＳ Ｐゴシック" pitchFamily="34" charset="-128"/>
            </a:endParaRPr>
          </a:p>
        </p:txBody>
      </p:sp>
      <p:sp>
        <p:nvSpPr>
          <p:cNvPr id="41986" name="Content Placeholder 2"/>
          <p:cNvSpPr>
            <a:spLocks noGrp="1"/>
          </p:cNvSpPr>
          <p:nvPr>
            <p:ph idx="1"/>
          </p:nvPr>
        </p:nvSpPr>
        <p:spPr/>
        <p:txBody>
          <a:bodyPr/>
          <a:lstStyle/>
          <a:p>
            <a:r>
              <a:rPr lang="en-AU" sz="2400" smtClean="0">
                <a:ea typeface="ＭＳ Ｐゴシック" pitchFamily="34" charset="-128"/>
              </a:rPr>
              <a:t>Then State-wide engineering construction work is determined</a:t>
            </a:r>
          </a:p>
          <a:p>
            <a:endParaRPr lang="en-AU" sz="3000" smtClean="0">
              <a:ea typeface="ＭＳ Ｐゴシック" pitchFamily="34" charset="-128"/>
            </a:endParaRPr>
          </a:p>
        </p:txBody>
      </p:sp>
      <p:sp>
        <p:nvSpPr>
          <p:cNvPr id="4" name="Rectangle 3"/>
          <p:cNvSpPr>
            <a:spLocks noRot="1" noChangeAspect="1" noMove="1" noResize="1" noEditPoints="1" noAdjustHandles="1" noChangeArrowheads="1" noChangeShapeType="1" noTextEdit="1"/>
          </p:cNvSpPr>
          <p:nvPr/>
        </p:nvSpPr>
        <p:spPr>
          <a:xfrm>
            <a:off x="-15106" y="2636912"/>
            <a:ext cx="9144000" cy="764312"/>
          </a:xfrm>
          <a:prstGeom prst="rect">
            <a:avLst/>
          </a:prstGeom>
          <a:blipFill rotWithShape="1">
            <a:blip r:embed="rId3"/>
            <a:stretch>
              <a:fillRect/>
            </a:stretch>
          </a:blipFill>
        </p:spPr>
        <p:txBody>
          <a:bodyPr/>
          <a:lstStyle/>
          <a:p>
            <a:pPr>
              <a:defRPr/>
            </a:pPr>
            <a:r>
              <a:rPr lang="en-US">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0" y="3789040"/>
            <a:ext cx="9174212" cy="1318566"/>
          </a:xfrm>
          <a:prstGeom prst="rect">
            <a:avLst/>
          </a:prstGeom>
          <a:blipFill rotWithShape="1">
            <a:blip r:embed="rId4"/>
            <a:stretch>
              <a:fillRect b="-6481"/>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AU" sz="3600" smtClean="0">
                <a:ea typeface="ＭＳ Ｐゴシック" pitchFamily="34" charset="-128"/>
              </a:rPr>
              <a:t>Treatment for </a:t>
            </a:r>
            <a:r>
              <a:rPr lang="en-AU" sz="3600" i="1" smtClean="0">
                <a:ea typeface="ＭＳ Ｐゴシック" pitchFamily="34" charset="-128"/>
              </a:rPr>
              <a:t>Civil Construction</a:t>
            </a:r>
            <a:endParaRPr lang="en-AU" sz="3600" smtClean="0">
              <a:ea typeface="ＭＳ Ｐゴシック" pitchFamily="34" charset="-128"/>
            </a:endParaRPr>
          </a:p>
        </p:txBody>
      </p:sp>
      <p:sp>
        <p:nvSpPr>
          <p:cNvPr id="44034" name="Content Placeholder 2"/>
          <p:cNvSpPr>
            <a:spLocks noGrp="1"/>
          </p:cNvSpPr>
          <p:nvPr>
            <p:ph idx="1"/>
          </p:nvPr>
        </p:nvSpPr>
        <p:spPr/>
        <p:txBody>
          <a:bodyPr/>
          <a:lstStyle/>
          <a:p>
            <a:r>
              <a:rPr lang="en-AU" sz="2400" smtClean="0">
                <a:ea typeface="ＭＳ Ｐゴシック" pitchFamily="34" charset="-128"/>
              </a:rPr>
              <a:t>Finally, regional </a:t>
            </a:r>
            <a:r>
              <a:rPr lang="en-AU" sz="2400" i="1" smtClean="0">
                <a:ea typeface="ＭＳ Ｐゴシック" pitchFamily="34" charset="-128"/>
              </a:rPr>
              <a:t>Civil Construction</a:t>
            </a:r>
            <a:r>
              <a:rPr lang="en-AU" sz="2400" smtClean="0">
                <a:ea typeface="ＭＳ Ｐゴシック" pitchFamily="34" charset="-128"/>
              </a:rPr>
              <a:t> activity is linked to regional engineering construction work</a:t>
            </a:r>
          </a:p>
          <a:p>
            <a:endParaRPr lang="en-AU" sz="3000" smtClean="0">
              <a:ea typeface="ＭＳ Ｐゴシック" pitchFamily="34" charset="-128"/>
            </a:endParaRPr>
          </a:p>
        </p:txBody>
      </p:sp>
      <p:sp>
        <p:nvSpPr>
          <p:cNvPr id="4" name="Rectangle 3"/>
          <p:cNvSpPr>
            <a:spLocks noRot="1" noChangeAspect="1" noMove="1" noResize="1" noEditPoints="1" noAdjustHandles="1" noChangeArrowheads="1" noChangeShapeType="1" noTextEdit="1"/>
          </p:cNvSpPr>
          <p:nvPr/>
        </p:nvSpPr>
        <p:spPr>
          <a:xfrm>
            <a:off x="30212" y="2690549"/>
            <a:ext cx="9144000" cy="1242135"/>
          </a:xfrm>
          <a:prstGeom prst="rect">
            <a:avLst/>
          </a:prstGeom>
          <a:blipFill rotWithShape="1">
            <a:blip r:embed="rId3"/>
            <a:stretch>
              <a:fillRect b="-3431"/>
            </a:stretch>
          </a:blipFill>
        </p:spPr>
        <p:txBody>
          <a:bodyPr/>
          <a:lstStyle/>
          <a:p>
            <a:pPr>
              <a:defRPr/>
            </a:pPr>
            <a:r>
              <a:rPr lang="en-AU">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124" y="4606886"/>
            <a:ext cx="9174212" cy="1245084"/>
          </a:xfrm>
          <a:prstGeom prst="rect">
            <a:avLst/>
          </a:prstGeom>
          <a:blipFill rotWithShape="1">
            <a:blip r:embed="rId4"/>
            <a:stretch>
              <a:fillRect b="-3922"/>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AU" sz="3600" smtClean="0">
                <a:ea typeface="ＭＳ Ｐゴシック" pitchFamily="34" charset="-128"/>
              </a:rPr>
              <a:t>Treatment for </a:t>
            </a:r>
            <a:r>
              <a:rPr lang="en-AU" sz="3600" i="1" smtClean="0">
                <a:ea typeface="ＭＳ Ｐゴシック" pitchFamily="34" charset="-128"/>
              </a:rPr>
              <a:t>Construction Services</a:t>
            </a:r>
            <a:endParaRPr lang="en-AU" sz="3600" smtClean="0">
              <a:ea typeface="ＭＳ Ｐゴシック" pitchFamily="34" charset="-128"/>
            </a:endParaRPr>
          </a:p>
        </p:txBody>
      </p:sp>
      <p:sp>
        <p:nvSpPr>
          <p:cNvPr id="46082" name="Content Placeholder 2"/>
          <p:cNvSpPr>
            <a:spLocks noGrp="1"/>
          </p:cNvSpPr>
          <p:nvPr>
            <p:ph idx="1"/>
          </p:nvPr>
        </p:nvSpPr>
        <p:spPr>
          <a:xfrm>
            <a:off x="457200" y="1287463"/>
            <a:ext cx="8229600" cy="4525962"/>
          </a:xfrm>
        </p:spPr>
        <p:txBody>
          <a:bodyPr/>
          <a:lstStyle/>
          <a:p>
            <a:r>
              <a:rPr lang="en-AU" sz="2400" smtClean="0">
                <a:ea typeface="ＭＳ Ｐゴシック" pitchFamily="34" charset="-128"/>
              </a:rPr>
              <a:t>Driven by activity in other construction industries</a:t>
            </a:r>
          </a:p>
          <a:p>
            <a:r>
              <a:rPr lang="en-AU" sz="2400" smtClean="0">
                <a:ea typeface="ＭＳ Ｐゴシック" pitchFamily="34" charset="-128"/>
              </a:rPr>
              <a:t>Regional </a:t>
            </a:r>
            <a:r>
              <a:rPr lang="en-AU" sz="2400" i="1" smtClean="0">
                <a:ea typeface="ＭＳ Ｐゴシック" pitchFamily="34" charset="-128"/>
              </a:rPr>
              <a:t>Civil Construction</a:t>
            </a:r>
            <a:r>
              <a:rPr lang="en-AU" sz="2400" smtClean="0">
                <a:ea typeface="ＭＳ Ｐゴシック" pitchFamily="34" charset="-128"/>
              </a:rPr>
              <a:t> activity is linked to regional activity of other construction industries</a:t>
            </a:r>
          </a:p>
          <a:p>
            <a:endParaRPr lang="en-AU" sz="3000" smtClean="0">
              <a:ea typeface="ＭＳ Ｐゴシック" pitchFamily="34" charset="-128"/>
            </a:endParaRPr>
          </a:p>
        </p:txBody>
      </p:sp>
      <p:sp>
        <p:nvSpPr>
          <p:cNvPr id="6" name="Rectangle 5"/>
          <p:cNvSpPr>
            <a:spLocks noRot="1" noChangeAspect="1" noMove="1" noResize="1" noEditPoints="1" noAdjustHandles="1" noChangeArrowheads="1" noChangeShapeType="1" noTextEdit="1"/>
          </p:cNvSpPr>
          <p:nvPr/>
        </p:nvSpPr>
        <p:spPr>
          <a:xfrm>
            <a:off x="0" y="2557788"/>
            <a:ext cx="9144000" cy="764440"/>
          </a:xfrm>
          <a:prstGeom prst="rect">
            <a:avLst/>
          </a:prstGeom>
          <a:blipFill rotWithShape="1">
            <a:blip r:embed="rId3"/>
            <a:stretch>
              <a:fillRect/>
            </a:stretch>
          </a:blipFill>
        </p:spPr>
        <p:txBody>
          <a:bodyPr/>
          <a:lstStyle/>
          <a:p>
            <a:pPr>
              <a:defRPr/>
            </a:pPr>
            <a:r>
              <a:rPr lang="en-AU">
                <a:noFill/>
                <a:ea typeface="ＭＳ Ｐゴシック" pitchFamily="1" charset="-128"/>
                <a:cs typeface="+mn-cs"/>
              </a:rPr>
              <a:t> </a:t>
            </a:r>
          </a:p>
        </p:txBody>
      </p:sp>
      <p:sp>
        <p:nvSpPr>
          <p:cNvPr id="7" name="Rectangle 6"/>
          <p:cNvSpPr>
            <a:spLocks noRot="1" noChangeAspect="1" noMove="1" noResize="1" noEditPoints="1" noAdjustHandles="1" noChangeArrowheads="1" noChangeShapeType="1" noTextEdit="1"/>
          </p:cNvSpPr>
          <p:nvPr/>
        </p:nvSpPr>
        <p:spPr>
          <a:xfrm>
            <a:off x="0" y="3676789"/>
            <a:ext cx="9144000" cy="390235"/>
          </a:xfrm>
          <a:prstGeom prst="rect">
            <a:avLst/>
          </a:prstGeom>
          <a:blipFill rotWithShape="1">
            <a:blip r:embed="rId4"/>
            <a:stretch>
              <a:fillRect b="-7813"/>
            </a:stretch>
          </a:blipFill>
        </p:spPr>
        <p:txBody>
          <a:bodyPr/>
          <a:lstStyle/>
          <a:p>
            <a:pPr>
              <a:defRPr/>
            </a:pPr>
            <a:r>
              <a:rPr lang="en-AU">
                <a:noFill/>
                <a:ea typeface="ＭＳ Ｐゴシック" pitchFamily="1" charset="-128"/>
                <a:cs typeface="+mn-cs"/>
              </a:rPr>
              <a:t> </a:t>
            </a:r>
          </a:p>
        </p:txBody>
      </p:sp>
      <p:sp>
        <p:nvSpPr>
          <p:cNvPr id="8" name="Rectangle 7"/>
          <p:cNvSpPr>
            <a:spLocks noRot="1" noChangeAspect="1" noMove="1" noResize="1" noEditPoints="1" noAdjustHandles="1" noChangeArrowheads="1" noChangeShapeType="1" noTextEdit="1"/>
          </p:cNvSpPr>
          <p:nvPr/>
        </p:nvSpPr>
        <p:spPr>
          <a:xfrm>
            <a:off x="6759669" y="4077476"/>
            <a:ext cx="1927131" cy="369332"/>
          </a:xfrm>
          <a:prstGeom prst="rect">
            <a:avLst/>
          </a:prstGeom>
          <a:blipFill rotWithShape="1">
            <a:blip r:embed="rId5"/>
            <a:stretch>
              <a:fillRect b="-15000"/>
            </a:stretch>
          </a:blipFill>
        </p:spPr>
        <p:txBody>
          <a:bodyPr/>
          <a:lstStyle/>
          <a:p>
            <a:pPr>
              <a:defRPr/>
            </a:pPr>
            <a:r>
              <a:rPr lang="en-AU">
                <a:noFill/>
                <a:ea typeface="ＭＳ Ｐゴシック" pitchFamily="1" charset="-128"/>
                <a:cs typeface="+mn-cs"/>
              </a:rPr>
              <a:t> </a:t>
            </a:r>
          </a:p>
        </p:txBody>
      </p:sp>
      <p:sp>
        <p:nvSpPr>
          <p:cNvPr id="9" name="Rectangle 8"/>
          <p:cNvSpPr>
            <a:spLocks noRot="1" noChangeAspect="1" noMove="1" noResize="1" noEditPoints="1" noAdjustHandles="1" noChangeArrowheads="1" noChangeShapeType="1" noTextEdit="1"/>
          </p:cNvSpPr>
          <p:nvPr/>
        </p:nvSpPr>
        <p:spPr>
          <a:xfrm>
            <a:off x="25771" y="4509120"/>
            <a:ext cx="9144000" cy="764440"/>
          </a:xfrm>
          <a:prstGeom prst="rect">
            <a:avLst/>
          </a:prstGeom>
          <a:blipFill rotWithShape="1">
            <a:blip r:embed="rId6"/>
            <a:stretch>
              <a:fillRect r="-133"/>
            </a:stretch>
          </a:blipFill>
        </p:spPr>
        <p:txBody>
          <a:bodyPr/>
          <a:lstStyle/>
          <a:p>
            <a:pPr>
              <a:defRPr/>
            </a:pPr>
            <a:r>
              <a:rPr lang="en-AU">
                <a:noFill/>
                <a:ea typeface="ＭＳ Ｐゴシック" pitchFamily="1" charset="-128"/>
                <a:cs typeface="+mn-cs"/>
              </a:rPr>
              <a:t> </a:t>
            </a:r>
          </a:p>
        </p:txBody>
      </p:sp>
      <p:sp>
        <p:nvSpPr>
          <p:cNvPr id="10" name="Rectangle 9"/>
          <p:cNvSpPr>
            <a:spLocks noRot="1" noChangeAspect="1" noMove="1" noResize="1" noEditPoints="1" noAdjustHandles="1" noChangeArrowheads="1" noChangeShapeType="1" noTextEdit="1"/>
          </p:cNvSpPr>
          <p:nvPr/>
        </p:nvSpPr>
        <p:spPr>
          <a:xfrm>
            <a:off x="-1" y="5617654"/>
            <a:ext cx="9143999" cy="390235"/>
          </a:xfrm>
          <a:prstGeom prst="rect">
            <a:avLst/>
          </a:prstGeom>
          <a:blipFill rotWithShape="1">
            <a:blip r:embed="rId7"/>
            <a:stretch>
              <a:fillRect b="-7813"/>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AU" sz="3600" smtClean="0">
                <a:ea typeface="ＭＳ Ｐゴシック" pitchFamily="34" charset="-128"/>
              </a:rPr>
              <a:t>Treatment for “tourism” industries</a:t>
            </a:r>
          </a:p>
        </p:txBody>
      </p:sp>
      <p:sp>
        <p:nvSpPr>
          <p:cNvPr id="48130" name="Content Placeholder 2"/>
          <p:cNvSpPr>
            <a:spLocks noGrp="1"/>
          </p:cNvSpPr>
          <p:nvPr>
            <p:ph idx="1"/>
          </p:nvPr>
        </p:nvSpPr>
        <p:spPr/>
        <p:txBody>
          <a:bodyPr/>
          <a:lstStyle/>
          <a:p>
            <a:r>
              <a:rPr lang="en-AU" sz="2400" smtClean="0">
                <a:ea typeface="ＭＳ Ｐゴシック" pitchFamily="34" charset="-128"/>
              </a:rPr>
              <a:t>Driven by foreign tourism, domestic tourism and non-tourism expenditure</a:t>
            </a:r>
          </a:p>
          <a:p>
            <a:r>
              <a:rPr lang="en-AU" sz="2400" smtClean="0">
                <a:ea typeface="ＭＳ Ｐゴシック" pitchFamily="34" charset="-128"/>
              </a:rPr>
              <a:t>Regional activity linked to regional shares of foreign tourism, domestic tourism and non-tourism expenditure</a:t>
            </a:r>
          </a:p>
        </p:txBody>
      </p:sp>
      <p:sp>
        <p:nvSpPr>
          <p:cNvPr id="4" name="Rectangle 3"/>
          <p:cNvSpPr>
            <a:spLocks noRot="1" noChangeAspect="1" noMove="1" noResize="1" noEditPoints="1" noAdjustHandles="1" noChangeArrowheads="1" noChangeShapeType="1" noTextEdit="1"/>
          </p:cNvSpPr>
          <p:nvPr/>
        </p:nvSpPr>
        <p:spPr>
          <a:xfrm>
            <a:off x="1403648" y="3429000"/>
            <a:ext cx="6048672" cy="1256434"/>
          </a:xfrm>
          <a:prstGeom prst="rect">
            <a:avLst/>
          </a:prstGeom>
          <a:blipFill rotWithShape="1">
            <a:blip r:embed="rId3"/>
            <a:stretch>
              <a:fillRect b="-1456"/>
            </a:stretch>
          </a:blipFill>
        </p:spPr>
        <p:txBody>
          <a:bodyPr/>
          <a:lstStyle/>
          <a:p>
            <a:pPr>
              <a:defRPr/>
            </a:pPr>
            <a:r>
              <a:rPr lang="en-AU">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3707904" y="5157192"/>
            <a:ext cx="3149004" cy="369332"/>
          </a:xfrm>
          <a:prstGeom prst="rect">
            <a:avLst/>
          </a:prstGeom>
          <a:blipFill rotWithShape="1">
            <a:blip r:embed="rId4"/>
            <a:stretch>
              <a:fillRect b="-13115"/>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AU" sz="3600" smtClean="0">
                <a:ea typeface="ＭＳ Ｐゴシック" pitchFamily="34" charset="-128"/>
              </a:rPr>
              <a:t>Regional activity for “tourism” industries</a:t>
            </a:r>
          </a:p>
        </p:txBody>
      </p:sp>
      <p:sp>
        <p:nvSpPr>
          <p:cNvPr id="5" name="Rectangle 4"/>
          <p:cNvSpPr>
            <a:spLocks noRot="1" noChangeAspect="1" noMove="1" noResize="1" noEditPoints="1" noAdjustHandles="1" noChangeArrowheads="1" noChangeShapeType="1" noTextEdit="1"/>
          </p:cNvSpPr>
          <p:nvPr/>
        </p:nvSpPr>
        <p:spPr>
          <a:xfrm>
            <a:off x="3923928" y="4869160"/>
            <a:ext cx="3149004" cy="369332"/>
          </a:xfrm>
          <a:prstGeom prst="rect">
            <a:avLst/>
          </a:prstGeom>
          <a:blipFill rotWithShape="1">
            <a:blip r:embed="rId3"/>
            <a:stretch>
              <a:fillRect b="-15000"/>
            </a:stretch>
          </a:blipFill>
        </p:spPr>
        <p:txBody>
          <a:bodyPr/>
          <a:lstStyle/>
          <a:p>
            <a:pPr>
              <a:defRPr/>
            </a:pPr>
            <a:r>
              <a:rPr lang="en-AU">
                <a:noFill/>
                <a:ea typeface="ＭＳ Ｐゴシック" pitchFamily="1" charset="-128"/>
                <a:cs typeface="+mn-cs"/>
              </a:rPr>
              <a:t> </a:t>
            </a:r>
          </a:p>
        </p:txBody>
      </p:sp>
      <p:sp>
        <p:nvSpPr>
          <p:cNvPr id="7" name="Rectangle 6"/>
          <p:cNvSpPr>
            <a:spLocks noRot="1" noChangeAspect="1" noMove="1" noResize="1" noEditPoints="1" noAdjustHandles="1" noChangeArrowheads="1" noChangeShapeType="1" noTextEdit="1"/>
          </p:cNvSpPr>
          <p:nvPr/>
        </p:nvSpPr>
        <p:spPr>
          <a:xfrm>
            <a:off x="1979712" y="2132856"/>
            <a:ext cx="5256584" cy="2052485"/>
          </a:xfrm>
          <a:prstGeom prst="rect">
            <a:avLst/>
          </a:prstGeom>
          <a:blipFill rotWithShape="1">
            <a:blip r:embed="rId4"/>
            <a:stretch>
              <a:fillRect b="-1484"/>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AU" sz="3400" smtClean="0">
                <a:ea typeface="ＭＳ Ｐゴシック" pitchFamily="34" charset="-128"/>
              </a:rPr>
              <a:t>Treatment for metropolitan areas</a:t>
            </a:r>
          </a:p>
        </p:txBody>
      </p:sp>
      <p:sp>
        <p:nvSpPr>
          <p:cNvPr id="52226" name="Content Placeholder 2"/>
          <p:cNvSpPr>
            <a:spLocks noGrp="1"/>
          </p:cNvSpPr>
          <p:nvPr>
            <p:ph idx="1"/>
          </p:nvPr>
        </p:nvSpPr>
        <p:spPr/>
        <p:txBody>
          <a:bodyPr/>
          <a:lstStyle/>
          <a:p>
            <a:r>
              <a:rPr lang="en-AU" sz="3000" smtClean="0">
                <a:ea typeface="ＭＳ Ｐゴシック" pitchFamily="34" charset="-128"/>
              </a:rPr>
              <a:t>Metro area treated as a single region. E.g.:</a:t>
            </a:r>
          </a:p>
        </p:txBody>
      </p:sp>
      <p:sp>
        <p:nvSpPr>
          <p:cNvPr id="4" name="Rectangle 3"/>
          <p:cNvSpPr>
            <a:spLocks noRot="1" noChangeAspect="1" noMove="1" noResize="1" noEditPoints="1" noAdjustHandles="1" noChangeArrowheads="1" noChangeShapeType="1" noTextEdit="1"/>
          </p:cNvSpPr>
          <p:nvPr/>
        </p:nvSpPr>
        <p:spPr>
          <a:xfrm>
            <a:off x="0" y="2636912"/>
            <a:ext cx="9144000" cy="689484"/>
          </a:xfrm>
          <a:prstGeom prst="rect">
            <a:avLst/>
          </a:prstGeom>
          <a:blipFill rotWithShape="1">
            <a:blip r:embed="rId3"/>
            <a:stretch>
              <a:fillRect/>
            </a:stretch>
          </a:blipFill>
        </p:spPr>
        <p:txBody>
          <a:bodyPr/>
          <a:lstStyle/>
          <a:p>
            <a:pPr>
              <a:defRPr/>
            </a:pPr>
            <a:r>
              <a:rPr lang="en-AU">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16644" y="3832542"/>
            <a:ext cx="9144000" cy="689484"/>
          </a:xfrm>
          <a:prstGeom prst="rect">
            <a:avLst/>
          </a:prstGeom>
          <a:blipFill rotWithShape="1">
            <a:blip r:embed="rId4"/>
            <a:stretch>
              <a:fillRect/>
            </a:stretch>
          </a:blipFill>
        </p:spPr>
        <p:txBody>
          <a:bodyPr/>
          <a:lstStyle/>
          <a:p>
            <a:pPr>
              <a:defRPr/>
            </a:pPr>
            <a:r>
              <a:rPr lang="en-AU">
                <a:noFill/>
                <a:ea typeface="ＭＳ Ｐゴシック" pitchFamily="1" charset="-128"/>
                <a:cs typeface="+mn-cs"/>
              </a:rPr>
              <a:t> </a:t>
            </a:r>
          </a:p>
        </p:txBody>
      </p:sp>
      <p:sp>
        <p:nvSpPr>
          <p:cNvPr id="6" name="Rectangle 5"/>
          <p:cNvSpPr>
            <a:spLocks noRot="1" noChangeAspect="1" noMove="1" noResize="1" noEditPoints="1" noAdjustHandles="1" noChangeArrowheads="1" noChangeShapeType="1" noTextEdit="1"/>
          </p:cNvSpPr>
          <p:nvPr/>
        </p:nvSpPr>
        <p:spPr>
          <a:xfrm>
            <a:off x="-16644" y="5013176"/>
            <a:ext cx="9183588" cy="689484"/>
          </a:xfrm>
          <a:prstGeom prst="rect">
            <a:avLst/>
          </a:prstGeom>
          <a:blipFill rotWithShape="1">
            <a:blip r:embed="rId5"/>
            <a:stretch>
              <a:fillRect/>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712788" y="333375"/>
            <a:ext cx="7772400" cy="1470025"/>
          </a:xfrm>
        </p:spPr>
        <p:txBody>
          <a:bodyPr/>
          <a:lstStyle/>
          <a:p>
            <a:pPr eaLnBrk="1" hangingPunct="1"/>
            <a:r>
              <a:rPr lang="en-US" sz="3600" smtClean="0">
                <a:solidFill>
                  <a:srgbClr val="073F6A"/>
                </a:solidFill>
                <a:latin typeface="Arial" charset="0"/>
                <a:ea typeface="ＭＳ Ｐゴシック" pitchFamily="34" charset="-128"/>
                <a:cs typeface="Arial" charset="0"/>
              </a:rPr>
              <a:t>Contents</a:t>
            </a:r>
          </a:p>
        </p:txBody>
      </p:sp>
      <p:sp>
        <p:nvSpPr>
          <p:cNvPr id="17410" name="Subtitle 2"/>
          <p:cNvSpPr>
            <a:spLocks noGrp="1"/>
          </p:cNvSpPr>
          <p:nvPr>
            <p:ph type="subTitle" idx="1"/>
          </p:nvPr>
        </p:nvSpPr>
        <p:spPr>
          <a:xfrm>
            <a:off x="1104900" y="1916113"/>
            <a:ext cx="6934200" cy="3265487"/>
          </a:xfrm>
        </p:spPr>
        <p:txBody>
          <a:bodyPr/>
          <a:lstStyle/>
          <a:p>
            <a:pPr eaLnBrk="1" hangingPunct="1"/>
            <a:r>
              <a:rPr lang="en-AU" sz="2400" smtClean="0">
                <a:solidFill>
                  <a:srgbClr val="86C447"/>
                </a:solidFill>
                <a:latin typeface="Arial" charset="0"/>
                <a:ea typeface="ＭＳ Ｐゴシック" pitchFamily="34" charset="-128"/>
                <a:cs typeface="Arial" charset="0"/>
              </a:rPr>
              <a:t>Overview</a:t>
            </a:r>
          </a:p>
          <a:p>
            <a:pPr eaLnBrk="1" hangingPunct="1"/>
            <a:r>
              <a:rPr lang="en-AU" sz="2400" smtClean="0">
                <a:solidFill>
                  <a:srgbClr val="86C447"/>
                </a:solidFill>
                <a:latin typeface="Arial" charset="0"/>
                <a:ea typeface="ＭＳ Ｐゴシック" pitchFamily="34" charset="-128"/>
                <a:cs typeface="Arial" charset="0"/>
              </a:rPr>
              <a:t>Derivation of regional activity</a:t>
            </a:r>
          </a:p>
          <a:p>
            <a:pPr eaLnBrk="1" hangingPunct="1"/>
            <a:r>
              <a:rPr lang="en-AU" sz="2400" smtClean="0">
                <a:solidFill>
                  <a:srgbClr val="86C447"/>
                </a:solidFill>
                <a:latin typeface="Arial" charset="0"/>
                <a:ea typeface="ＭＳ Ｐゴシック" pitchFamily="34" charset="-128"/>
                <a:cs typeface="Arial" charset="0"/>
              </a:rPr>
              <a:t>Derivation of activity for SEQ</a:t>
            </a:r>
          </a:p>
          <a:p>
            <a:pPr eaLnBrk="1" hangingPunct="1"/>
            <a:r>
              <a:rPr lang="en-AU" sz="2400" smtClean="0">
                <a:solidFill>
                  <a:srgbClr val="86C447"/>
                </a:solidFill>
                <a:latin typeface="Arial" charset="0"/>
                <a:ea typeface="ＭＳ Ｐゴシック" pitchFamily="34" charset="-128"/>
                <a:cs typeface="Arial" charset="0"/>
              </a:rPr>
              <a:t>Derivation of regional employment</a:t>
            </a:r>
          </a:p>
          <a:p>
            <a:pPr eaLnBrk="1" hangingPunct="1"/>
            <a:r>
              <a:rPr lang="en-AU" sz="2400" smtClean="0">
                <a:solidFill>
                  <a:srgbClr val="86C447"/>
                </a:solidFill>
                <a:latin typeface="Arial" charset="0"/>
                <a:ea typeface="ＭＳ Ｐゴシック" pitchFamily="34" charset="-128"/>
                <a:cs typeface="Arial" charset="0"/>
              </a:rPr>
              <a:t>Links to demography</a:t>
            </a:r>
            <a:endParaRPr lang="en-US" sz="2400" smtClean="0">
              <a:solidFill>
                <a:srgbClr val="86C447"/>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AU" sz="3000" dirty="0" smtClean="0"/>
              <a:t>Within the metro region:</a:t>
            </a:r>
          </a:p>
          <a:p>
            <a:pPr>
              <a:defRPr/>
            </a:pPr>
            <a:endParaRPr lang="en-AU" sz="3000" dirty="0"/>
          </a:p>
          <a:p>
            <a:pPr>
              <a:defRPr/>
            </a:pPr>
            <a:endParaRPr lang="en-AU" sz="3000" dirty="0" smtClean="0"/>
          </a:p>
          <a:p>
            <a:pPr marL="0" indent="0">
              <a:buFont typeface="Arial" charset="0"/>
              <a:buNone/>
              <a:defRPr/>
            </a:pPr>
            <a:endParaRPr lang="en-AU" sz="3000" dirty="0" smtClean="0"/>
          </a:p>
          <a:p>
            <a:pPr marL="0" indent="0">
              <a:buFont typeface="Arial" charset="0"/>
              <a:buNone/>
              <a:defRPr/>
            </a:pPr>
            <a:r>
              <a:rPr lang="en-AU" sz="3000" dirty="0" smtClean="0"/>
              <a:t>and</a:t>
            </a:r>
          </a:p>
        </p:txBody>
      </p:sp>
      <p:sp>
        <p:nvSpPr>
          <p:cNvPr id="4" name="Rectangle 3"/>
          <p:cNvSpPr>
            <a:spLocks noRot="1" noChangeAspect="1" noMove="1" noResize="1" noEditPoints="1" noAdjustHandles="1" noChangeArrowheads="1" noChangeShapeType="1" noTextEdit="1"/>
          </p:cNvSpPr>
          <p:nvPr/>
        </p:nvSpPr>
        <p:spPr>
          <a:xfrm>
            <a:off x="16024" y="2564904"/>
            <a:ext cx="9144000" cy="1504514"/>
          </a:xfrm>
          <a:prstGeom prst="rect">
            <a:avLst/>
          </a:prstGeom>
          <a:blipFill rotWithShape="1">
            <a:blip r:embed="rId3"/>
            <a:stretch>
              <a:fillRect/>
            </a:stretch>
          </a:blipFill>
        </p:spPr>
        <p:txBody>
          <a:bodyPr/>
          <a:lstStyle/>
          <a:p>
            <a:pPr>
              <a:defRPr/>
            </a:pPr>
            <a:r>
              <a:rPr lang="en-AU">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0" y="4575660"/>
            <a:ext cx="9144000" cy="764440"/>
          </a:xfrm>
          <a:prstGeom prst="rect">
            <a:avLst/>
          </a:prstGeom>
          <a:blipFill rotWithShape="1">
            <a:blip r:embed="rId4"/>
            <a:stretch>
              <a:fillRect/>
            </a:stretch>
          </a:blipFill>
        </p:spPr>
        <p:txBody>
          <a:bodyPr/>
          <a:lstStyle/>
          <a:p>
            <a:pPr>
              <a:defRPr/>
            </a:pPr>
            <a:r>
              <a:rPr lang="en-AU">
                <a:noFill/>
                <a:ea typeface="ＭＳ Ｐゴシック" pitchFamily="1" charset="-128"/>
                <a:cs typeface="+mn-cs"/>
              </a:rPr>
              <a:t> </a:t>
            </a:r>
          </a:p>
        </p:txBody>
      </p:sp>
      <p:sp>
        <p:nvSpPr>
          <p:cNvPr id="54276" name="Title 1"/>
          <p:cNvSpPr>
            <a:spLocks noGrp="1"/>
          </p:cNvSpPr>
          <p:nvPr>
            <p:ph type="title"/>
          </p:nvPr>
        </p:nvSpPr>
        <p:spPr/>
        <p:txBody>
          <a:bodyPr/>
          <a:lstStyle/>
          <a:p>
            <a:r>
              <a:rPr lang="en-AU" sz="3400" smtClean="0">
                <a:ea typeface="ＭＳ Ｐゴシック" pitchFamily="34" charset="-128"/>
              </a:rPr>
              <a:t>Regional activity for metropolitan areas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AU" sz="3400" smtClean="0">
                <a:ea typeface="ＭＳ Ｐゴシック" pitchFamily="34" charset="-128"/>
              </a:rPr>
              <a:t>Regional activity for metropolitan areas</a:t>
            </a:r>
          </a:p>
        </p:txBody>
      </p:sp>
      <p:sp>
        <p:nvSpPr>
          <p:cNvPr id="2" name="TextBox 1"/>
          <p:cNvSpPr txBox="1"/>
          <p:nvPr/>
        </p:nvSpPr>
        <p:spPr>
          <a:xfrm>
            <a:off x="457200" y="1730375"/>
            <a:ext cx="8362950" cy="1816100"/>
          </a:xfrm>
          <a:prstGeom prst="rect">
            <a:avLst/>
          </a:prstGeom>
          <a:noFill/>
        </p:spPr>
        <p:txBody>
          <a:bodyPr>
            <a:spAutoFit/>
          </a:bodyPr>
          <a:lstStyle/>
          <a:p>
            <a:pPr marL="285750" indent="-285750">
              <a:buFont typeface="Arial" panose="020B0604020202020204" pitchFamily="34" charset="0"/>
              <a:buChar char="•"/>
              <a:defRPr/>
            </a:pPr>
            <a:r>
              <a:rPr lang="en-AU" sz="2800" dirty="0">
                <a:solidFill>
                  <a:srgbClr val="073F6A"/>
                </a:solidFill>
                <a:latin typeface="+mn-lt"/>
                <a:ea typeface="ＭＳ Ｐゴシック" pitchFamily="-84" charset="-128"/>
                <a:cs typeface="ＭＳ Ｐゴシック" pitchFamily="-84" charset="-128"/>
              </a:rPr>
              <a:t>We include an additional exogenous variable, </a:t>
            </a:r>
            <a:r>
              <a:rPr lang="en-AU" sz="2800" i="1" dirty="0" err="1">
                <a:solidFill>
                  <a:srgbClr val="073F6A"/>
                </a:solidFill>
                <a:latin typeface="+mn-lt"/>
                <a:ea typeface="ＭＳ Ｐゴシック" pitchFamily="-84" charset="-128"/>
                <a:cs typeface="ＭＳ Ｐゴシック" pitchFamily="-84" charset="-128"/>
              </a:rPr>
              <a:t>selfcontain</a:t>
            </a:r>
            <a:r>
              <a:rPr lang="en-AU" sz="2400" i="1" dirty="0">
                <a:solidFill>
                  <a:srgbClr val="073F6A"/>
                </a:solidFill>
                <a:latin typeface="+mn-lt"/>
                <a:ea typeface="ＭＳ Ｐゴシック" pitchFamily="-84" charset="-128"/>
                <a:cs typeface="ＭＳ Ｐゴシック" pitchFamily="-84" charset="-128"/>
              </a:rPr>
              <a:t>(</a:t>
            </a:r>
            <a:r>
              <a:rPr lang="en-AU" sz="2400" i="1" dirty="0" err="1">
                <a:solidFill>
                  <a:srgbClr val="073F6A"/>
                </a:solidFill>
                <a:latin typeface="+mn-lt"/>
                <a:ea typeface="ＭＳ Ｐゴシック" pitchFamily="-84" charset="-128"/>
                <a:cs typeface="ＭＳ Ｐゴシック" pitchFamily="-84" charset="-128"/>
              </a:rPr>
              <a:t>i,q</a:t>
            </a:r>
            <a:r>
              <a:rPr lang="en-AU" sz="2400" i="1" dirty="0">
                <a:solidFill>
                  <a:srgbClr val="073F6A"/>
                </a:solidFill>
                <a:latin typeface="+mn-lt"/>
                <a:ea typeface="ＭＳ Ｐゴシック" pitchFamily="-84" charset="-128"/>
                <a:cs typeface="ＭＳ Ｐゴシック" pitchFamily="-84" charset="-128"/>
              </a:rPr>
              <a:t>)</a:t>
            </a:r>
            <a:r>
              <a:rPr lang="en-AU" sz="2800" dirty="0">
                <a:solidFill>
                  <a:srgbClr val="073F6A"/>
                </a:solidFill>
                <a:latin typeface="+mn-lt"/>
                <a:ea typeface="ＭＳ Ｐゴシック" pitchFamily="-84" charset="-128"/>
                <a:cs typeface="ＭＳ Ｐゴシック" pitchFamily="-84" charset="-128"/>
              </a:rPr>
              <a:t>, </a:t>
            </a:r>
            <a:r>
              <a:rPr lang="en-AU" sz="2800" dirty="0">
                <a:solidFill>
                  <a:srgbClr val="073F6A"/>
                </a:solidFill>
                <a:latin typeface="+mn-lt"/>
                <a:ea typeface="ＭＳ Ｐゴシック" pitchFamily="-84" charset="-128"/>
                <a:cs typeface="ＭＳ Ｐゴシック" pitchFamily="-84" charset="-128"/>
              </a:rPr>
              <a:t>to allow the imposition of additional local information </a:t>
            </a:r>
          </a:p>
          <a:p>
            <a:pPr marL="285750" indent="-285750">
              <a:buFont typeface="Arial" panose="020B0604020202020204" pitchFamily="34" charset="0"/>
              <a:buChar char="•"/>
              <a:defRPr/>
            </a:pPr>
            <a:r>
              <a:rPr lang="en-AU" sz="2800" dirty="0">
                <a:solidFill>
                  <a:srgbClr val="073F6A"/>
                </a:solidFill>
                <a:latin typeface="+mn-lt"/>
                <a:ea typeface="ＭＳ Ｐゴシック" pitchFamily="-84" charset="-128"/>
                <a:cs typeface="ＭＳ Ｐゴシック" pitchFamily="-84" charset="-128"/>
              </a:rPr>
              <a:t>in </a:t>
            </a:r>
            <a:r>
              <a:rPr lang="en-AU" sz="2800" dirty="0">
                <a:solidFill>
                  <a:srgbClr val="073F6A"/>
                </a:solidFill>
                <a:latin typeface="+mn-lt"/>
                <a:ea typeface="ＭＳ Ｐゴシック" pitchFamily="-84" charset="-128"/>
                <a:cs typeface="ＭＳ Ｐゴシック" pitchFamily="-84" charset="-128"/>
              </a:rPr>
              <a:t>per cent change </a:t>
            </a:r>
            <a:r>
              <a:rPr lang="en-AU" sz="2800" dirty="0">
                <a:solidFill>
                  <a:srgbClr val="073F6A"/>
                </a:solidFill>
                <a:latin typeface="+mn-lt"/>
                <a:ea typeface="ＭＳ Ｐゴシック" pitchFamily="-84" charset="-128"/>
                <a:cs typeface="ＭＳ Ｐゴシック" pitchFamily="-84" charset="-128"/>
              </a:rPr>
              <a:t>form:</a:t>
            </a:r>
            <a:endParaRPr lang="en-AU" sz="2800" dirty="0">
              <a:solidFill>
                <a:srgbClr val="073F6A"/>
              </a:solidFill>
              <a:latin typeface="+mn-lt"/>
              <a:ea typeface="ＭＳ Ｐゴシック" pitchFamily="-84" charset="-128"/>
              <a:cs typeface="ＭＳ Ｐゴシック" pitchFamily="-84" charset="-128"/>
            </a:endParaRPr>
          </a:p>
        </p:txBody>
      </p:sp>
      <p:sp>
        <p:nvSpPr>
          <p:cNvPr id="3" name="Rectangle 2"/>
          <p:cNvSpPr>
            <a:spLocks noRot="1" noChangeAspect="1" noMove="1" noResize="1" noEditPoints="1" noAdjustHandles="1" noChangeArrowheads="1" noChangeShapeType="1" noTextEdit="1"/>
          </p:cNvSpPr>
          <p:nvPr/>
        </p:nvSpPr>
        <p:spPr>
          <a:xfrm>
            <a:off x="457200" y="4061915"/>
            <a:ext cx="8435280" cy="494751"/>
          </a:xfrm>
          <a:prstGeom prst="rect">
            <a:avLst/>
          </a:prstGeom>
          <a:blipFill rotWithShape="1">
            <a:blip r:embed="rId3"/>
            <a:stretch>
              <a:fillRect b="-11111"/>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AU" smtClean="0">
                <a:ea typeface="ＭＳ Ｐゴシック" pitchFamily="34" charset="-128"/>
              </a:rPr>
              <a:t>Regional Employment - POW</a:t>
            </a:r>
          </a:p>
        </p:txBody>
      </p:sp>
      <p:sp>
        <p:nvSpPr>
          <p:cNvPr id="58370" name="Content Placeholder 2"/>
          <p:cNvSpPr>
            <a:spLocks noGrp="1"/>
          </p:cNvSpPr>
          <p:nvPr>
            <p:ph idx="1"/>
          </p:nvPr>
        </p:nvSpPr>
        <p:spPr>
          <a:xfrm>
            <a:off x="425450" y="1443038"/>
            <a:ext cx="8229600" cy="604837"/>
          </a:xfrm>
        </p:spPr>
        <p:txBody>
          <a:bodyPr/>
          <a:lstStyle/>
          <a:p>
            <a:r>
              <a:rPr lang="en-AU" sz="3000" smtClean="0">
                <a:ea typeface="ＭＳ Ｐゴシック" pitchFamily="34" charset="-128"/>
              </a:rPr>
              <a:t>First determine place of work employment:</a:t>
            </a:r>
          </a:p>
        </p:txBody>
      </p:sp>
      <p:sp>
        <p:nvSpPr>
          <p:cNvPr id="4" name="Rectangle 3"/>
          <p:cNvSpPr>
            <a:spLocks noRot="1" noChangeAspect="1" noMove="1" noResize="1" noEditPoints="1" noAdjustHandles="1" noChangeArrowheads="1" noChangeShapeType="1" noTextEdit="1"/>
          </p:cNvSpPr>
          <p:nvPr/>
        </p:nvSpPr>
        <p:spPr>
          <a:xfrm>
            <a:off x="1067024" y="2513376"/>
            <a:ext cx="6048672" cy="694164"/>
          </a:xfrm>
          <a:prstGeom prst="rect">
            <a:avLst/>
          </a:prstGeom>
          <a:blipFill rotWithShape="1">
            <a:blip r:embed="rId3"/>
            <a:stretch>
              <a:fillRect/>
            </a:stretch>
          </a:blipFill>
        </p:spPr>
        <p:txBody>
          <a:bodyPr/>
          <a:lstStyle/>
          <a:p>
            <a:pPr>
              <a:defRPr/>
            </a:pPr>
            <a:r>
              <a:rPr lang="en-AU">
                <a:noFill/>
                <a:ea typeface="ＭＳ Ｐゴシック" pitchFamily="1" charset="-128"/>
                <a:cs typeface="+mn-cs"/>
              </a:rPr>
              <a:t> </a:t>
            </a:r>
          </a:p>
        </p:txBody>
      </p:sp>
      <p:sp>
        <p:nvSpPr>
          <p:cNvPr id="6" name="Rectangle 5"/>
          <p:cNvSpPr>
            <a:spLocks noRot="1" noChangeAspect="1" noMove="1" noResize="1" noEditPoints="1" noAdjustHandles="1" noChangeArrowheads="1" noChangeShapeType="1" noTextEdit="1"/>
          </p:cNvSpPr>
          <p:nvPr/>
        </p:nvSpPr>
        <p:spPr>
          <a:xfrm>
            <a:off x="1047180" y="4049105"/>
            <a:ext cx="6984776" cy="429541"/>
          </a:xfrm>
          <a:prstGeom prst="rect">
            <a:avLst/>
          </a:prstGeom>
          <a:blipFill rotWithShape="1">
            <a:blip r:embed="rId4"/>
            <a:stretch>
              <a:fillRect b="-8451"/>
            </a:stretch>
          </a:blipFill>
        </p:spPr>
        <p:txBody>
          <a:bodyPr/>
          <a:lstStyle/>
          <a:p>
            <a:pPr>
              <a:defRPr/>
            </a:pPr>
            <a:r>
              <a:rPr lang="en-AU">
                <a:noFill/>
                <a:ea typeface="ＭＳ Ｐゴシック" pitchFamily="1" charset="-128"/>
                <a:cs typeface="+mn-cs"/>
              </a:rPr>
              <a:t> </a:t>
            </a:r>
          </a:p>
        </p:txBody>
      </p:sp>
      <p:sp>
        <p:nvSpPr>
          <p:cNvPr id="58373" name="Content Placeholder 2"/>
          <p:cNvSpPr txBox="1">
            <a:spLocks/>
          </p:cNvSpPr>
          <p:nvPr/>
        </p:nvSpPr>
        <p:spPr bwMode="auto">
          <a:xfrm>
            <a:off x="887413" y="1874838"/>
            <a:ext cx="8229600" cy="604837"/>
          </a:xfrm>
          <a:prstGeom prst="rect">
            <a:avLst/>
          </a:prstGeom>
          <a:noFill/>
          <a:ln w="9525">
            <a:noFill/>
            <a:miter lim="800000"/>
            <a:headEnd/>
            <a:tailEnd/>
          </a:ln>
        </p:spPr>
        <p:txBody>
          <a:bodyPr/>
          <a:lstStyle/>
          <a:p>
            <a:pPr eaLnBrk="0" hangingPunct="0">
              <a:spcBef>
                <a:spcPct val="20000"/>
              </a:spcBef>
              <a:buFont typeface="Arial" charset="0"/>
              <a:buNone/>
            </a:pPr>
            <a:r>
              <a:rPr lang="en-AU" sz="3000">
                <a:solidFill>
                  <a:srgbClr val="073F6A"/>
                </a:solidFill>
                <a:latin typeface="Calibri" pitchFamily="34" charset="0"/>
              </a:rPr>
              <a:t>In levels:</a:t>
            </a:r>
          </a:p>
        </p:txBody>
      </p:sp>
      <p:sp>
        <p:nvSpPr>
          <p:cNvPr id="58374" name="Content Placeholder 2"/>
          <p:cNvSpPr txBox="1">
            <a:spLocks/>
          </p:cNvSpPr>
          <p:nvPr/>
        </p:nvSpPr>
        <p:spPr bwMode="auto">
          <a:xfrm>
            <a:off x="827088" y="3284538"/>
            <a:ext cx="8229600" cy="604837"/>
          </a:xfrm>
          <a:prstGeom prst="rect">
            <a:avLst/>
          </a:prstGeom>
          <a:noFill/>
          <a:ln w="9525">
            <a:noFill/>
            <a:miter lim="800000"/>
            <a:headEnd/>
            <a:tailEnd/>
          </a:ln>
        </p:spPr>
        <p:txBody>
          <a:bodyPr/>
          <a:lstStyle/>
          <a:p>
            <a:pPr eaLnBrk="0" hangingPunct="0">
              <a:spcBef>
                <a:spcPct val="20000"/>
              </a:spcBef>
              <a:buFont typeface="Arial" charset="0"/>
              <a:buNone/>
            </a:pPr>
            <a:r>
              <a:rPr lang="en-AU" sz="3000">
                <a:solidFill>
                  <a:srgbClr val="073F6A"/>
                </a:solidFill>
                <a:latin typeface="Calibri" pitchFamily="34" charset="0"/>
              </a:rPr>
              <a:t>In per cent change form:</a:t>
            </a:r>
          </a:p>
        </p:txBody>
      </p:sp>
      <p:sp>
        <p:nvSpPr>
          <p:cNvPr id="9" name="Rectangle 8"/>
          <p:cNvSpPr>
            <a:spLocks noRot="1" noChangeAspect="1" noMove="1" noResize="1" noEditPoints="1" noAdjustHandles="1" noChangeArrowheads="1" noChangeShapeType="1" noTextEdit="1"/>
          </p:cNvSpPr>
          <p:nvPr/>
        </p:nvSpPr>
        <p:spPr>
          <a:xfrm>
            <a:off x="827584" y="5373216"/>
            <a:ext cx="7416824" cy="764440"/>
          </a:xfrm>
          <a:prstGeom prst="rect">
            <a:avLst/>
          </a:prstGeom>
          <a:blipFill rotWithShape="1">
            <a:blip r:embed="rId5"/>
            <a:stretch>
              <a:fillRect/>
            </a:stretch>
          </a:blipFill>
        </p:spPr>
        <p:txBody>
          <a:bodyPr/>
          <a:lstStyle/>
          <a:p>
            <a:pPr>
              <a:defRPr/>
            </a:pPr>
            <a:r>
              <a:rPr lang="en-AU">
                <a:noFill/>
                <a:ea typeface="ＭＳ Ｐゴシック" pitchFamily="1" charset="-128"/>
                <a:cs typeface="+mn-cs"/>
              </a:rPr>
              <a:t> </a:t>
            </a:r>
          </a:p>
        </p:txBody>
      </p:sp>
      <p:sp>
        <p:nvSpPr>
          <p:cNvPr id="58376" name="Content Placeholder 2"/>
          <p:cNvSpPr txBox="1">
            <a:spLocks/>
          </p:cNvSpPr>
          <p:nvPr/>
        </p:nvSpPr>
        <p:spPr bwMode="auto">
          <a:xfrm>
            <a:off x="855663" y="4768850"/>
            <a:ext cx="8229600" cy="604838"/>
          </a:xfrm>
          <a:prstGeom prst="rect">
            <a:avLst/>
          </a:prstGeom>
          <a:noFill/>
          <a:ln w="9525">
            <a:noFill/>
            <a:miter lim="800000"/>
            <a:headEnd/>
            <a:tailEnd/>
          </a:ln>
        </p:spPr>
        <p:txBody>
          <a:bodyPr/>
          <a:lstStyle/>
          <a:p>
            <a:pPr eaLnBrk="0" hangingPunct="0">
              <a:spcBef>
                <a:spcPct val="20000"/>
              </a:spcBef>
              <a:buFont typeface="Arial" charset="0"/>
              <a:buNone/>
            </a:pPr>
            <a:r>
              <a:rPr lang="en-AU" sz="3000">
                <a:solidFill>
                  <a:srgbClr val="073F6A"/>
                </a:solidFill>
                <a:latin typeface="Calibri" pitchFamily="34" charset="0"/>
              </a:rPr>
              <a:t>Adding up condition (per cent change form):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AU" smtClean="0">
                <a:ea typeface="ＭＳ Ｐゴシック" pitchFamily="34" charset="-128"/>
              </a:rPr>
              <a:t>Regional Employment - POR</a:t>
            </a:r>
          </a:p>
        </p:txBody>
      </p:sp>
      <p:sp>
        <p:nvSpPr>
          <p:cNvPr id="3" name="Content Placeholder 2"/>
          <p:cNvSpPr>
            <a:spLocks noGrp="1"/>
          </p:cNvSpPr>
          <p:nvPr>
            <p:ph idx="1"/>
          </p:nvPr>
        </p:nvSpPr>
        <p:spPr>
          <a:xfrm>
            <a:off x="455613" y="1417638"/>
            <a:ext cx="8229600" cy="2908300"/>
          </a:xfrm>
        </p:spPr>
        <p:txBody>
          <a:bodyPr/>
          <a:lstStyle/>
          <a:p>
            <a:pPr>
              <a:defRPr/>
            </a:pPr>
            <a:r>
              <a:rPr lang="en-AU" sz="3000" dirty="0" smtClean="0"/>
              <a:t>Then determine place of residence employment</a:t>
            </a:r>
          </a:p>
          <a:p>
            <a:pPr marL="0" indent="0">
              <a:buFont typeface="Arial" charset="0"/>
              <a:buNone/>
              <a:defRPr/>
            </a:pPr>
            <a:r>
              <a:rPr lang="en-AU" sz="3000" dirty="0" smtClean="0"/>
              <a:t>     First note:</a:t>
            </a:r>
          </a:p>
          <a:p>
            <a:pPr>
              <a:defRPr/>
            </a:pPr>
            <a:endParaRPr lang="en-AU" sz="3000" dirty="0"/>
          </a:p>
          <a:p>
            <a:pPr>
              <a:defRPr/>
            </a:pPr>
            <a:endParaRPr lang="en-AU" sz="3000" dirty="0" smtClean="0"/>
          </a:p>
          <a:p>
            <a:pPr>
              <a:defRPr/>
            </a:pPr>
            <a:endParaRPr lang="en-AU" sz="3000" dirty="0" smtClean="0"/>
          </a:p>
        </p:txBody>
      </p:sp>
      <p:sp>
        <p:nvSpPr>
          <p:cNvPr id="4" name="Rectangle 3"/>
          <p:cNvSpPr>
            <a:spLocks noRot="1" noChangeAspect="1" noMove="1" noResize="1" noEditPoints="1" noAdjustHandles="1" noChangeArrowheads="1" noChangeShapeType="1" noTextEdit="1"/>
          </p:cNvSpPr>
          <p:nvPr/>
        </p:nvSpPr>
        <p:spPr>
          <a:xfrm>
            <a:off x="457200" y="2564904"/>
            <a:ext cx="7715200" cy="1234762"/>
          </a:xfrm>
          <a:prstGeom prst="rect">
            <a:avLst/>
          </a:prstGeom>
          <a:blipFill rotWithShape="1">
            <a:blip r:embed="rId3"/>
            <a:stretch>
              <a:fillRect/>
            </a:stretch>
          </a:blipFill>
        </p:spPr>
        <p:txBody>
          <a:bodyPr/>
          <a:lstStyle/>
          <a:p>
            <a:pPr>
              <a:defRPr/>
            </a:pPr>
            <a:r>
              <a:rPr lang="en-AU">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783288" y="5251380"/>
            <a:ext cx="7063023" cy="764440"/>
          </a:xfrm>
          <a:prstGeom prst="rect">
            <a:avLst/>
          </a:prstGeom>
          <a:blipFill rotWithShape="1">
            <a:blip r:embed="rId4"/>
            <a:stretch>
              <a:fillRect/>
            </a:stretch>
          </a:blipFill>
        </p:spPr>
        <p:txBody>
          <a:bodyPr/>
          <a:lstStyle/>
          <a:p>
            <a:pPr>
              <a:defRPr/>
            </a:pPr>
            <a:r>
              <a:rPr lang="en-AU">
                <a:noFill/>
                <a:ea typeface="ＭＳ Ｐゴシック" pitchFamily="1" charset="-128"/>
                <a:cs typeface="+mn-cs"/>
              </a:rPr>
              <a:t> </a:t>
            </a:r>
          </a:p>
        </p:txBody>
      </p:sp>
      <p:sp>
        <p:nvSpPr>
          <p:cNvPr id="6" name="TextBox 5"/>
          <p:cNvSpPr txBox="1"/>
          <p:nvPr/>
        </p:nvSpPr>
        <p:spPr>
          <a:xfrm>
            <a:off x="611188" y="4005263"/>
            <a:ext cx="7561262" cy="1292225"/>
          </a:xfrm>
          <a:prstGeom prst="rect">
            <a:avLst/>
          </a:prstGeom>
          <a:noFill/>
        </p:spPr>
        <p:txBody>
          <a:bodyPr>
            <a:spAutoFit/>
          </a:bodyPr>
          <a:lstStyle/>
          <a:p>
            <a:pPr>
              <a:defRPr/>
            </a:pPr>
            <a:r>
              <a:rPr lang="en-AU" sz="3000" dirty="0">
                <a:solidFill>
                  <a:srgbClr val="073F6A"/>
                </a:solidFill>
                <a:latin typeface="+mn-lt"/>
                <a:ea typeface="ＭＳ Ｐゴシック" pitchFamily="-84" charset="-128"/>
                <a:cs typeface="ＭＳ Ｐゴシック" pitchFamily="-84" charset="-128"/>
              </a:rPr>
              <a:t>The ratio of persons employed in </a:t>
            </a:r>
            <a:r>
              <a:rPr lang="en-AU" sz="3000" dirty="0" err="1">
                <a:solidFill>
                  <a:srgbClr val="073F6A"/>
                </a:solidFill>
                <a:latin typeface="+mn-lt"/>
                <a:ea typeface="ＭＳ Ｐゴシック" pitchFamily="-84" charset="-128"/>
                <a:cs typeface="ＭＳ Ｐゴシック" pitchFamily="-84" charset="-128"/>
              </a:rPr>
              <a:t>region,r</a:t>
            </a:r>
            <a:r>
              <a:rPr lang="en-AU" sz="3000" dirty="0">
                <a:solidFill>
                  <a:srgbClr val="073F6A"/>
                </a:solidFill>
                <a:latin typeface="+mn-lt"/>
                <a:ea typeface="ＭＳ Ｐゴシック" pitchFamily="-84" charset="-128"/>
                <a:cs typeface="ＭＳ Ｐゴシック" pitchFamily="-84" charset="-128"/>
              </a:rPr>
              <a:t> working in region, s can change but:</a:t>
            </a:r>
          </a:p>
          <a:p>
            <a:pPr>
              <a:defRPr/>
            </a:pPr>
            <a:endParaRPr lang="en-AU" dirty="0">
              <a:ea typeface="ＭＳ Ｐゴシック" pitchFamily="1" charset="-128"/>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AU" smtClean="0">
                <a:ea typeface="ＭＳ Ｐゴシック" pitchFamily="34" charset="-128"/>
              </a:rPr>
              <a:t>Regional employment - POR</a:t>
            </a:r>
          </a:p>
        </p:txBody>
      </p:sp>
      <p:sp>
        <p:nvSpPr>
          <p:cNvPr id="62466" name="Content Placeholder 2"/>
          <p:cNvSpPr>
            <a:spLocks noGrp="1"/>
          </p:cNvSpPr>
          <p:nvPr>
            <p:ph idx="1"/>
          </p:nvPr>
        </p:nvSpPr>
        <p:spPr>
          <a:xfrm>
            <a:off x="457200" y="1600200"/>
            <a:ext cx="8229600" cy="1108075"/>
          </a:xfrm>
        </p:spPr>
        <p:txBody>
          <a:bodyPr/>
          <a:lstStyle/>
          <a:p>
            <a:r>
              <a:rPr lang="en-AU" sz="3000" smtClean="0">
                <a:ea typeface="ＭＳ Ｐゴシック" pitchFamily="34" charset="-128"/>
              </a:rPr>
              <a:t>We can write this (in per cent change form) as:</a:t>
            </a:r>
          </a:p>
        </p:txBody>
      </p:sp>
      <p:sp>
        <p:nvSpPr>
          <p:cNvPr id="4" name="Rectangle 3"/>
          <p:cNvSpPr>
            <a:spLocks noRot="1" noChangeAspect="1" noMove="1" noResize="1" noEditPoints="1" noAdjustHandles="1" noChangeArrowheads="1" noChangeShapeType="1" noTextEdit="1"/>
          </p:cNvSpPr>
          <p:nvPr/>
        </p:nvSpPr>
        <p:spPr>
          <a:xfrm>
            <a:off x="611560" y="2619067"/>
            <a:ext cx="7920880" cy="972959"/>
          </a:xfrm>
          <a:prstGeom prst="rect">
            <a:avLst/>
          </a:prstGeom>
          <a:blipFill rotWithShape="1">
            <a:blip r:embed="rId3"/>
            <a:stretch>
              <a:fillRect/>
            </a:stretch>
          </a:blipFill>
        </p:spPr>
        <p:txBody>
          <a:bodyPr/>
          <a:lstStyle/>
          <a:p>
            <a:pPr>
              <a:defRPr/>
            </a:pPr>
            <a:r>
              <a:rPr lang="en-AU">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827584" y="4730653"/>
            <a:ext cx="6840760" cy="731098"/>
          </a:xfrm>
          <a:prstGeom prst="rect">
            <a:avLst/>
          </a:prstGeom>
          <a:blipFill rotWithShape="1">
            <a:blip r:embed="rId4"/>
            <a:stretch>
              <a:fillRect/>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AU" smtClean="0">
                <a:ea typeface="ＭＳ Ｐゴシック" pitchFamily="34" charset="-128"/>
              </a:rPr>
              <a:t>Summary variables</a:t>
            </a:r>
          </a:p>
        </p:txBody>
      </p:sp>
      <p:sp>
        <p:nvSpPr>
          <p:cNvPr id="4" name="Rectangle 3"/>
          <p:cNvSpPr>
            <a:spLocks noRot="1" noChangeAspect="1" noMove="1" noResize="1" noEditPoints="1" noAdjustHandles="1" noChangeArrowheads="1" noChangeShapeType="1" noTextEdit="1"/>
          </p:cNvSpPr>
          <p:nvPr/>
        </p:nvSpPr>
        <p:spPr>
          <a:xfrm>
            <a:off x="1114128" y="1916832"/>
            <a:ext cx="5886400" cy="731098"/>
          </a:xfrm>
          <a:prstGeom prst="rect">
            <a:avLst/>
          </a:prstGeom>
          <a:blipFill rotWithShape="1">
            <a:blip r:embed="rId3"/>
            <a:stretch>
              <a:fillRect/>
            </a:stretch>
          </a:blipFill>
        </p:spPr>
        <p:txBody>
          <a:bodyPr/>
          <a:lstStyle/>
          <a:p>
            <a:pPr>
              <a:defRPr/>
            </a:pPr>
            <a:r>
              <a:rPr lang="en-AU">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971600" y="3284984"/>
            <a:ext cx="6552728" cy="731098"/>
          </a:xfrm>
          <a:prstGeom prst="rect">
            <a:avLst/>
          </a:prstGeom>
          <a:blipFill rotWithShape="1">
            <a:blip r:embed="rId4"/>
            <a:stretch>
              <a:fillRect/>
            </a:stretch>
          </a:blipFill>
        </p:spPr>
        <p:txBody>
          <a:bodyPr/>
          <a:lstStyle/>
          <a:p>
            <a:pPr>
              <a:defRPr/>
            </a:pPr>
            <a:r>
              <a:rPr lang="en-AU">
                <a:noFill/>
                <a:ea typeface="ＭＳ Ｐゴシック" pitchFamily="1" charset="-128"/>
                <a:cs typeface="+mn-cs"/>
              </a:rPr>
              <a:t> </a:t>
            </a:r>
          </a:p>
        </p:txBody>
      </p:sp>
      <p:sp>
        <p:nvSpPr>
          <p:cNvPr id="6" name="Rectangle 5"/>
          <p:cNvSpPr>
            <a:spLocks noRot="1" noChangeAspect="1" noMove="1" noResize="1" noEditPoints="1" noAdjustHandles="1" noChangeArrowheads="1" noChangeShapeType="1" noTextEdit="1"/>
          </p:cNvSpPr>
          <p:nvPr/>
        </p:nvSpPr>
        <p:spPr>
          <a:xfrm>
            <a:off x="971600" y="4836553"/>
            <a:ext cx="6984776" cy="731098"/>
          </a:xfrm>
          <a:prstGeom prst="rect">
            <a:avLst/>
          </a:prstGeom>
          <a:blipFill rotWithShape="1">
            <a:blip r:embed="rId5"/>
            <a:stretch>
              <a:fillRect/>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AU" smtClean="0">
                <a:ea typeface="ＭＳ Ｐゴシック" pitchFamily="34" charset="-128"/>
              </a:rPr>
              <a:t>Regional Demography</a:t>
            </a:r>
          </a:p>
        </p:txBody>
      </p:sp>
      <p:sp>
        <p:nvSpPr>
          <p:cNvPr id="66562" name="Content Placeholder 2"/>
          <p:cNvSpPr>
            <a:spLocks noGrp="1"/>
          </p:cNvSpPr>
          <p:nvPr>
            <p:ph idx="1"/>
          </p:nvPr>
        </p:nvSpPr>
        <p:spPr>
          <a:xfrm>
            <a:off x="457200" y="1600200"/>
            <a:ext cx="8229600" cy="1323975"/>
          </a:xfrm>
        </p:spPr>
        <p:txBody>
          <a:bodyPr/>
          <a:lstStyle/>
          <a:p>
            <a:r>
              <a:rPr lang="en-AU" sz="3000" smtClean="0">
                <a:ea typeface="ＭＳ Ｐゴシック" pitchFamily="34" charset="-128"/>
              </a:rPr>
              <a:t>Regional labour supply determined by regional population and participation (by age and gender)</a:t>
            </a:r>
          </a:p>
        </p:txBody>
      </p:sp>
      <p:sp>
        <p:nvSpPr>
          <p:cNvPr id="4" name="Rectangle 3"/>
          <p:cNvSpPr>
            <a:spLocks noRot="1" noChangeAspect="1" noMove="1" noResize="1" noEditPoints="1" noAdjustHandles="1" noChangeArrowheads="1" noChangeShapeType="1" noTextEdit="1"/>
          </p:cNvSpPr>
          <p:nvPr/>
        </p:nvSpPr>
        <p:spPr>
          <a:xfrm>
            <a:off x="457200" y="2793256"/>
            <a:ext cx="8229600" cy="949555"/>
          </a:xfrm>
          <a:prstGeom prst="rect">
            <a:avLst/>
          </a:prstGeom>
          <a:blipFill rotWithShape="1">
            <a:blip r:embed="rId3"/>
            <a:stretch>
              <a:fillRect b="-5128"/>
            </a:stretch>
          </a:blipFill>
        </p:spPr>
        <p:txBody>
          <a:bodyPr/>
          <a:lstStyle/>
          <a:p>
            <a:pPr>
              <a:defRPr/>
            </a:pPr>
            <a:r>
              <a:rPr lang="en-AU">
                <a:noFill/>
                <a:ea typeface="ＭＳ Ｐゴシック" pitchFamily="1" charset="-128"/>
                <a:cs typeface="+mn-cs"/>
              </a:rPr>
              <a:t> </a:t>
            </a:r>
          </a:p>
        </p:txBody>
      </p:sp>
      <p:sp>
        <p:nvSpPr>
          <p:cNvPr id="66564" name="Content Placeholder 2"/>
          <p:cNvSpPr txBox="1">
            <a:spLocks/>
          </p:cNvSpPr>
          <p:nvPr/>
        </p:nvSpPr>
        <p:spPr bwMode="auto">
          <a:xfrm>
            <a:off x="625475" y="3941763"/>
            <a:ext cx="8229600" cy="10255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AU" sz="3000">
                <a:solidFill>
                  <a:srgbClr val="073F6A"/>
                </a:solidFill>
                <a:latin typeface="Calibri" pitchFamily="34" charset="0"/>
              </a:rPr>
              <a:t>Constrained by state labour supply</a:t>
            </a:r>
          </a:p>
        </p:txBody>
      </p:sp>
      <p:sp>
        <p:nvSpPr>
          <p:cNvPr id="6" name="Rectangle 5"/>
          <p:cNvSpPr>
            <a:spLocks noRot="1" noChangeAspect="1" noMove="1" noResize="1" noEditPoints="1" noAdjustHandles="1" noChangeArrowheads="1" noChangeShapeType="1" noTextEdit="1"/>
          </p:cNvSpPr>
          <p:nvPr/>
        </p:nvSpPr>
        <p:spPr>
          <a:xfrm>
            <a:off x="1835696" y="4725144"/>
            <a:ext cx="3465884" cy="764440"/>
          </a:xfrm>
          <a:prstGeom prst="rect">
            <a:avLst/>
          </a:prstGeom>
          <a:blipFill rotWithShape="1">
            <a:blip r:embed="rId4"/>
            <a:stretch>
              <a:fillRect/>
            </a:stretch>
          </a:blipFill>
        </p:spPr>
        <p:txBody>
          <a:bodyPr/>
          <a:lstStyle/>
          <a:p>
            <a:pPr>
              <a:defRPr/>
            </a:pPr>
            <a:r>
              <a:rPr lang="en-AU">
                <a:noFill/>
                <a:ea typeface="ＭＳ Ｐゴシック" pitchFamily="1" charset="-128"/>
                <a:cs typeface="+mn-cs"/>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AU" smtClean="0">
                <a:ea typeface="ＭＳ Ｐゴシック" pitchFamily="34" charset="-128"/>
              </a:rPr>
              <a:t>Regional unemployment</a:t>
            </a:r>
          </a:p>
        </p:txBody>
      </p:sp>
      <p:sp>
        <p:nvSpPr>
          <p:cNvPr id="68610" name="Content Placeholder 2"/>
          <p:cNvSpPr>
            <a:spLocks noGrp="1"/>
          </p:cNvSpPr>
          <p:nvPr>
            <p:ph idx="1"/>
          </p:nvPr>
        </p:nvSpPr>
        <p:spPr>
          <a:xfrm>
            <a:off x="457200" y="1600200"/>
            <a:ext cx="8229600" cy="892175"/>
          </a:xfrm>
        </p:spPr>
        <p:txBody>
          <a:bodyPr/>
          <a:lstStyle/>
          <a:p>
            <a:r>
              <a:rPr lang="en-AU" sz="3000" smtClean="0">
                <a:ea typeface="ＭＳ Ｐゴシック" pitchFamily="34" charset="-128"/>
              </a:rPr>
              <a:t>Regional unemployment defined as:</a:t>
            </a:r>
          </a:p>
        </p:txBody>
      </p:sp>
      <p:sp>
        <p:nvSpPr>
          <p:cNvPr id="4" name="Rectangle 3"/>
          <p:cNvSpPr>
            <a:spLocks noRot="1" noChangeAspect="1" noMove="1" noResize="1" noEditPoints="1" noAdjustHandles="1" noChangeArrowheads="1" noChangeShapeType="1" noTextEdit="1"/>
          </p:cNvSpPr>
          <p:nvPr/>
        </p:nvSpPr>
        <p:spPr>
          <a:xfrm>
            <a:off x="899592" y="2492897"/>
            <a:ext cx="5760640" cy="690702"/>
          </a:xfrm>
          <a:prstGeom prst="rect">
            <a:avLst/>
          </a:prstGeom>
          <a:blipFill rotWithShape="1">
            <a:blip r:embed="rId3"/>
            <a:stretch>
              <a:fillRect/>
            </a:stretch>
          </a:blipFill>
        </p:spPr>
        <p:txBody>
          <a:bodyPr/>
          <a:lstStyle/>
          <a:p>
            <a:pPr>
              <a:defRPr/>
            </a:pPr>
            <a:r>
              <a:rPr lang="en-AU">
                <a:noFill/>
                <a:ea typeface="ＭＳ Ｐゴシック" pitchFamily="1" charset="-128"/>
                <a:cs typeface="+mn-cs"/>
              </a:rPr>
              <a:t> </a:t>
            </a:r>
          </a:p>
        </p:txBody>
      </p:sp>
      <p:sp>
        <p:nvSpPr>
          <p:cNvPr id="68612" name="Content Placeholder 2"/>
          <p:cNvSpPr txBox="1">
            <a:spLocks/>
          </p:cNvSpPr>
          <p:nvPr/>
        </p:nvSpPr>
        <p:spPr bwMode="auto">
          <a:xfrm>
            <a:off x="608013" y="3429000"/>
            <a:ext cx="8229600" cy="892175"/>
          </a:xfrm>
          <a:prstGeom prst="rect">
            <a:avLst/>
          </a:prstGeom>
          <a:noFill/>
          <a:ln w="9525">
            <a:noFill/>
            <a:miter lim="800000"/>
            <a:headEnd/>
            <a:tailEnd/>
          </a:ln>
        </p:spPr>
        <p:txBody>
          <a:bodyPr/>
          <a:lstStyle/>
          <a:p>
            <a:pPr eaLnBrk="0" hangingPunct="0">
              <a:spcBef>
                <a:spcPct val="20000"/>
              </a:spcBef>
              <a:buFont typeface="Arial" charset="0"/>
              <a:buNone/>
            </a:pPr>
            <a:r>
              <a:rPr lang="en-AU" sz="2400">
                <a:solidFill>
                  <a:srgbClr val="073F6A"/>
                </a:solidFill>
                <a:latin typeface="Calibri" pitchFamily="34" charset="0"/>
              </a:rPr>
              <a:t>Where DIVLAB_AG is the sum of DIVLAB by age and gender.</a:t>
            </a:r>
          </a:p>
          <a:p>
            <a:pPr eaLnBrk="0" hangingPunct="0">
              <a:spcBef>
                <a:spcPct val="20000"/>
              </a:spcBef>
              <a:buFont typeface="Arial" charset="0"/>
              <a:buNone/>
            </a:pPr>
            <a:endParaRPr lang="en-AU" sz="2400">
              <a:solidFill>
                <a:srgbClr val="073F6A"/>
              </a:solidFill>
              <a:latin typeface="Calibri" pitchFamily="34" charset="0"/>
            </a:endParaRPr>
          </a:p>
          <a:p>
            <a:pPr eaLnBrk="0" hangingPunct="0">
              <a:spcBef>
                <a:spcPct val="20000"/>
              </a:spcBef>
              <a:buFont typeface="Arial" charset="0"/>
              <a:buNone/>
            </a:pPr>
            <a:r>
              <a:rPr lang="en-AU" sz="2400">
                <a:solidFill>
                  <a:srgbClr val="073F6A"/>
                </a:solidFill>
                <a:latin typeface="Calibri" pitchFamily="34" charset="0"/>
              </a:rPr>
              <a:t>In per cent change form:</a:t>
            </a:r>
          </a:p>
        </p:txBody>
      </p:sp>
      <p:sp>
        <p:nvSpPr>
          <p:cNvPr id="6" name="Rectangle 5"/>
          <p:cNvSpPr>
            <a:spLocks noRot="1" noChangeAspect="1" noMove="1" noResize="1" noEditPoints="1" noAdjustHandles="1" noChangeArrowheads="1" noChangeShapeType="1" noTextEdit="1"/>
          </p:cNvSpPr>
          <p:nvPr/>
        </p:nvSpPr>
        <p:spPr>
          <a:xfrm>
            <a:off x="3944" y="4869160"/>
            <a:ext cx="9144000" cy="1035092"/>
          </a:xfrm>
          <a:prstGeom prst="rect">
            <a:avLst/>
          </a:prstGeom>
          <a:blipFill rotWithShape="1">
            <a:blip r:embed="rId4"/>
            <a:stretch>
              <a:fillRect/>
            </a:stretch>
          </a:blipFill>
        </p:spPr>
        <p:txBody>
          <a:bodyPr/>
          <a:lstStyle/>
          <a:p>
            <a:pPr>
              <a:defRPr/>
            </a:pPr>
            <a:r>
              <a:rPr lang="en-AU">
                <a:noFill/>
                <a:ea typeface="ＭＳ Ｐゴシック" pitchFamily="1" charset="-128"/>
                <a:cs typeface="+mn-cs"/>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AU" smtClean="0">
                <a:ea typeface="ＭＳ Ｐゴシック" pitchFamily="34" charset="-128"/>
              </a:rPr>
              <a:t>Reconciling demographic and economic projections</a:t>
            </a:r>
          </a:p>
        </p:txBody>
      </p:sp>
      <p:sp>
        <p:nvSpPr>
          <p:cNvPr id="3" name="Content Placeholder 2"/>
          <p:cNvSpPr>
            <a:spLocks noGrp="1"/>
          </p:cNvSpPr>
          <p:nvPr>
            <p:ph idx="1"/>
          </p:nvPr>
        </p:nvSpPr>
        <p:spPr/>
        <p:txBody>
          <a:bodyPr/>
          <a:lstStyle/>
          <a:p>
            <a:pPr>
              <a:defRPr/>
            </a:pPr>
            <a:r>
              <a:rPr lang="en-AU" sz="3000" dirty="0" smtClean="0"/>
              <a:t>With the ratio of place of work/place of employment fixed, we may get </a:t>
            </a:r>
            <a:r>
              <a:rPr lang="en-AU" sz="3000" dirty="0"/>
              <a:t>large </a:t>
            </a:r>
            <a:r>
              <a:rPr lang="en-AU" sz="3000" dirty="0" smtClean="0"/>
              <a:t>shifts in regional </a:t>
            </a:r>
            <a:r>
              <a:rPr lang="en-AU" sz="3000" dirty="0"/>
              <a:t>unemployment rates </a:t>
            </a:r>
            <a:endParaRPr lang="en-AU" sz="3000" dirty="0" smtClean="0"/>
          </a:p>
          <a:p>
            <a:pPr marL="0" indent="0">
              <a:buFont typeface="Arial" charset="0"/>
              <a:buNone/>
              <a:defRPr/>
            </a:pPr>
            <a:r>
              <a:rPr lang="en-AU" sz="3000" dirty="0" smtClean="0"/>
              <a:t>2 causes:</a:t>
            </a:r>
          </a:p>
          <a:p>
            <a:pPr marL="514350" indent="-514350">
              <a:buFont typeface="+mj-lt"/>
              <a:buAutoNum type="arabicPeriod"/>
              <a:defRPr/>
            </a:pPr>
            <a:r>
              <a:rPr lang="en-AU" sz="2800" dirty="0"/>
              <a:t>Inconsistencies between the assumptions used in the demographic and economic models; and</a:t>
            </a:r>
          </a:p>
          <a:p>
            <a:pPr marL="514350" indent="-514350">
              <a:buFont typeface="+mj-lt"/>
              <a:buAutoNum type="arabicPeriod"/>
              <a:defRPr/>
            </a:pPr>
            <a:r>
              <a:rPr lang="en-AU" sz="2800" dirty="0"/>
              <a:t>Dispersion of populations in </a:t>
            </a:r>
            <a:r>
              <a:rPr lang="en-AU" sz="2800" dirty="0" smtClean="0"/>
              <a:t>regions </a:t>
            </a:r>
            <a:r>
              <a:rPr lang="en-AU" sz="2800" dirty="0"/>
              <a:t>that result in changes in the locations of work and residence </a:t>
            </a:r>
            <a:r>
              <a:rPr lang="en-AU" sz="2800" dirty="0" smtClean="0"/>
              <a:t>(e.g. </a:t>
            </a:r>
            <a:r>
              <a:rPr lang="en-AU" sz="2800" dirty="0"/>
              <a:t>in fast growing metropolitan </a:t>
            </a:r>
            <a:r>
              <a:rPr lang="en-AU" sz="2800" dirty="0" smtClean="0"/>
              <a:t>regions)</a:t>
            </a:r>
            <a:endParaRPr lang="en-AU" sz="2800" dirty="0"/>
          </a:p>
          <a:p>
            <a:pPr marL="0" indent="0">
              <a:buFont typeface="Arial" charset="0"/>
              <a:buNone/>
              <a:defRPr/>
            </a:pPr>
            <a:endParaRPr lang="en-AU" sz="30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AU" smtClean="0">
                <a:ea typeface="ＭＳ Ｐゴシック" pitchFamily="34" charset="-128"/>
              </a:rPr>
              <a:t>Reconciling demographic and economic projections</a:t>
            </a:r>
          </a:p>
        </p:txBody>
      </p:sp>
      <p:sp>
        <p:nvSpPr>
          <p:cNvPr id="3" name="Content Placeholder 2"/>
          <p:cNvSpPr>
            <a:spLocks noGrp="1"/>
          </p:cNvSpPr>
          <p:nvPr>
            <p:ph idx="1"/>
          </p:nvPr>
        </p:nvSpPr>
        <p:spPr>
          <a:xfrm>
            <a:off x="457200" y="1600200"/>
            <a:ext cx="8229600" cy="749300"/>
          </a:xfrm>
        </p:spPr>
        <p:txBody>
          <a:bodyPr/>
          <a:lstStyle/>
          <a:p>
            <a:pPr>
              <a:defRPr/>
            </a:pPr>
            <a:r>
              <a:rPr lang="en-AU" sz="3000" dirty="0" smtClean="0"/>
              <a:t>To address 2:</a:t>
            </a:r>
          </a:p>
          <a:p>
            <a:pPr>
              <a:defRPr/>
            </a:pPr>
            <a:endParaRPr lang="en-AU" sz="3000" dirty="0"/>
          </a:p>
          <a:p>
            <a:pPr marL="0" indent="0">
              <a:buFont typeface="Arial" charset="0"/>
              <a:buNone/>
              <a:defRPr/>
            </a:pPr>
            <a:endParaRPr lang="en-AU" sz="3000" dirty="0" smtClean="0"/>
          </a:p>
        </p:txBody>
      </p:sp>
      <p:sp>
        <p:nvSpPr>
          <p:cNvPr id="4" name="Rectangle 3"/>
          <p:cNvSpPr>
            <a:spLocks noRot="1" noChangeAspect="1" noMove="1" noResize="1" noEditPoints="1" noAdjustHandles="1" noChangeArrowheads="1" noChangeShapeType="1" noTextEdit="1"/>
          </p:cNvSpPr>
          <p:nvPr/>
        </p:nvSpPr>
        <p:spPr>
          <a:xfrm>
            <a:off x="3944" y="4509120"/>
            <a:ext cx="9144000" cy="1035092"/>
          </a:xfrm>
          <a:prstGeom prst="rect">
            <a:avLst/>
          </a:prstGeom>
          <a:blipFill rotWithShape="1">
            <a:blip r:embed="rId3"/>
            <a:stretch>
              <a:fillRect/>
            </a:stretch>
          </a:blipFill>
        </p:spPr>
        <p:txBody>
          <a:bodyPr/>
          <a:lstStyle/>
          <a:p>
            <a:pPr>
              <a:defRPr/>
            </a:pPr>
            <a:r>
              <a:rPr lang="en-AU">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611560" y="2996952"/>
            <a:ext cx="7920880" cy="972959"/>
          </a:xfrm>
          <a:prstGeom prst="rect">
            <a:avLst/>
          </a:prstGeom>
          <a:blipFill rotWithShape="1">
            <a:blip r:embed="rId4"/>
            <a:stretch>
              <a:fillRect/>
            </a:stretch>
          </a:blipFill>
        </p:spPr>
        <p:txBody>
          <a:bodyPr/>
          <a:lstStyle/>
          <a:p>
            <a:pPr>
              <a:defRPr/>
            </a:pPr>
            <a:r>
              <a:rPr lang="en-AU">
                <a:noFill/>
                <a:ea typeface="ＭＳ Ｐゴシック" pitchFamily="1" charset="-128"/>
                <a:cs typeface="+mn-cs"/>
              </a:rPr>
              <a:t> </a:t>
            </a:r>
          </a:p>
        </p:txBody>
      </p:sp>
      <p:sp>
        <p:nvSpPr>
          <p:cNvPr id="6" name="Rectangle 5"/>
          <p:cNvSpPr/>
          <p:nvPr/>
        </p:nvSpPr>
        <p:spPr>
          <a:xfrm>
            <a:off x="2339975" y="2997200"/>
            <a:ext cx="1439863" cy="48577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7" name="Rectangle 6"/>
          <p:cNvSpPr/>
          <p:nvPr/>
        </p:nvSpPr>
        <p:spPr>
          <a:xfrm>
            <a:off x="5724525" y="2997200"/>
            <a:ext cx="1439863" cy="48577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13" name="Oval 12"/>
          <p:cNvSpPr/>
          <p:nvPr/>
        </p:nvSpPr>
        <p:spPr>
          <a:xfrm>
            <a:off x="3924300" y="2997200"/>
            <a:ext cx="1584325" cy="4857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14" name="Oval 13"/>
          <p:cNvSpPr/>
          <p:nvPr/>
        </p:nvSpPr>
        <p:spPr>
          <a:xfrm>
            <a:off x="7308850" y="2935288"/>
            <a:ext cx="1223963" cy="4857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15" name="Oval 14"/>
          <p:cNvSpPr/>
          <p:nvPr/>
        </p:nvSpPr>
        <p:spPr>
          <a:xfrm>
            <a:off x="533400" y="2997200"/>
            <a:ext cx="1584325" cy="4857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16" name="Oval 15"/>
          <p:cNvSpPr/>
          <p:nvPr/>
        </p:nvSpPr>
        <p:spPr>
          <a:xfrm>
            <a:off x="2268538" y="4487863"/>
            <a:ext cx="1582737" cy="4857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17" name="Oval 16"/>
          <p:cNvSpPr/>
          <p:nvPr/>
        </p:nvSpPr>
        <p:spPr>
          <a:xfrm>
            <a:off x="5148263" y="4948238"/>
            <a:ext cx="1368425" cy="4857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18" name="Oval 17"/>
          <p:cNvSpPr/>
          <p:nvPr/>
        </p:nvSpPr>
        <p:spPr>
          <a:xfrm>
            <a:off x="6732588" y="4948238"/>
            <a:ext cx="1584325" cy="4857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cxnSp>
        <p:nvCxnSpPr>
          <p:cNvPr id="20" name="Elbow Connector 19"/>
          <p:cNvCxnSpPr>
            <a:stCxn id="7" idx="2"/>
          </p:cNvCxnSpPr>
          <p:nvPr/>
        </p:nvCxnSpPr>
        <p:spPr>
          <a:xfrm rot="5400000">
            <a:off x="4523581" y="2810669"/>
            <a:ext cx="1247775" cy="25923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AU" smtClean="0">
                <a:ea typeface="ＭＳ Ｐゴシック" pitchFamily="34" charset="-128"/>
              </a:rPr>
              <a:t>Overview</a:t>
            </a:r>
          </a:p>
        </p:txBody>
      </p:sp>
      <p:sp>
        <p:nvSpPr>
          <p:cNvPr id="19458" name="Content Placeholder 2"/>
          <p:cNvSpPr>
            <a:spLocks noGrp="1"/>
          </p:cNvSpPr>
          <p:nvPr>
            <p:ph idx="1"/>
          </p:nvPr>
        </p:nvSpPr>
        <p:spPr/>
        <p:txBody>
          <a:bodyPr/>
          <a:lstStyle/>
          <a:p>
            <a:r>
              <a:rPr lang="en-AU" sz="3000" smtClean="0">
                <a:ea typeface="ＭＳ Ｐゴシック" pitchFamily="34" charset="-128"/>
              </a:rPr>
              <a:t>Facility for disaggregating state-level estimates from QGEMF to planning regions</a:t>
            </a:r>
          </a:p>
          <a:p>
            <a:r>
              <a:rPr lang="en-AU" sz="3000" smtClean="0">
                <a:ea typeface="ＭＳ Ｐゴシック" pitchFamily="34" charset="-128"/>
              </a:rPr>
              <a:t>Derived from MMRF’s tops-down facility with assistance from Phillip Adams</a:t>
            </a:r>
          </a:p>
          <a:p>
            <a:r>
              <a:rPr lang="en-AU" sz="3000" smtClean="0">
                <a:ea typeface="ＭＳ Ｐゴシック" pitchFamily="34" charset="-128"/>
              </a:rPr>
              <a:t>Purpose:</a:t>
            </a:r>
          </a:p>
          <a:p>
            <a:pPr lvl="1"/>
            <a:r>
              <a:rPr lang="en-AU" sz="2600" smtClean="0">
                <a:ea typeface="ＭＳ Ｐゴシック" pitchFamily="34" charset="-128"/>
              </a:rPr>
              <a:t>Assist planning (eg SEQ regional plan)</a:t>
            </a:r>
          </a:p>
          <a:p>
            <a:pPr lvl="1"/>
            <a:r>
              <a:rPr lang="en-AU" sz="2600" smtClean="0">
                <a:ea typeface="ＭＳ Ｐゴシック" pitchFamily="34" charset="-128"/>
              </a:rPr>
              <a:t>Provide one, consistent set of Queensland Government projections</a:t>
            </a:r>
          </a:p>
          <a:p>
            <a:pPr lvl="1"/>
            <a:r>
              <a:rPr lang="en-AU" sz="2600" smtClean="0">
                <a:ea typeface="ＭＳ Ｐゴシック" pitchFamily="34" charset="-128"/>
              </a:rPr>
              <a:t>Future policy analysis?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AU" smtClean="0">
                <a:ea typeface="ＭＳ Ｐゴシック" pitchFamily="34" charset="-128"/>
              </a:rPr>
              <a:t>Applications</a:t>
            </a:r>
          </a:p>
        </p:txBody>
      </p:sp>
      <p:sp>
        <p:nvSpPr>
          <p:cNvPr id="74754" name="Content Placeholder 2"/>
          <p:cNvSpPr>
            <a:spLocks noGrp="1"/>
          </p:cNvSpPr>
          <p:nvPr>
            <p:ph idx="1"/>
          </p:nvPr>
        </p:nvSpPr>
        <p:spPr/>
        <p:txBody>
          <a:bodyPr/>
          <a:lstStyle/>
          <a:p>
            <a:r>
              <a:rPr lang="en-AU" sz="3000" smtClean="0">
                <a:ea typeface="ＭＳ Ｐゴシック" pitchFamily="34" charset="-128"/>
              </a:rPr>
              <a:t>Improve demographic projections</a:t>
            </a:r>
          </a:p>
          <a:p>
            <a:r>
              <a:rPr lang="en-AU" sz="3000" smtClean="0">
                <a:ea typeface="ＭＳ Ｐゴシック" pitchFamily="34" charset="-128"/>
              </a:rPr>
              <a:t>Consistent set of regional projections across state</a:t>
            </a:r>
          </a:p>
          <a:p>
            <a:r>
              <a:rPr lang="en-AU" sz="3000" smtClean="0">
                <a:ea typeface="ＭＳ Ｐゴシック" pitchFamily="34" charset="-128"/>
              </a:rPr>
              <a:t>Understand implications of planning agencies push for residential development in outer suburbs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AU" smtClean="0">
                <a:ea typeface="ＭＳ Ｐゴシック" pitchFamily="34" charset="-128"/>
              </a:rPr>
              <a:t>Overview</a:t>
            </a:r>
          </a:p>
        </p:txBody>
      </p:sp>
      <p:sp>
        <p:nvSpPr>
          <p:cNvPr id="3" name="Content Placeholder 2"/>
          <p:cNvSpPr>
            <a:spLocks noGrp="1"/>
          </p:cNvSpPr>
          <p:nvPr>
            <p:ph idx="1"/>
          </p:nvPr>
        </p:nvSpPr>
        <p:spPr/>
        <p:txBody>
          <a:bodyPr/>
          <a:lstStyle/>
          <a:p>
            <a:pPr marL="0" indent="0">
              <a:buFont typeface="Arial" charset="0"/>
              <a:buNone/>
              <a:defRPr/>
            </a:pPr>
            <a:r>
              <a:rPr lang="en-AU" sz="2600" dirty="0" smtClean="0"/>
              <a:t>Key modifications allow:</a:t>
            </a:r>
          </a:p>
          <a:p>
            <a:pPr>
              <a:defRPr/>
            </a:pPr>
            <a:r>
              <a:rPr lang="en-AU" sz="2600" dirty="0" smtClean="0"/>
              <a:t>More differentiated treatment for the drivers of regional activity;</a:t>
            </a:r>
          </a:p>
          <a:p>
            <a:pPr>
              <a:defRPr/>
            </a:pPr>
            <a:r>
              <a:rPr lang="en-AU" sz="2600" dirty="0" smtClean="0"/>
              <a:t>the disaggregation of employment to a place of work and place of residence (journey to work);</a:t>
            </a:r>
          </a:p>
          <a:p>
            <a:pPr>
              <a:defRPr/>
            </a:pPr>
            <a:r>
              <a:rPr lang="en-AU" sz="2600" dirty="0" smtClean="0"/>
              <a:t>The linking of employment related effects to place of residence employment;</a:t>
            </a:r>
            <a:r>
              <a:rPr lang="en-AU" sz="2600" dirty="0"/>
              <a:t> </a:t>
            </a:r>
            <a:r>
              <a:rPr lang="en-AU" sz="2600" dirty="0" smtClean="0"/>
              <a:t>and</a:t>
            </a:r>
          </a:p>
          <a:p>
            <a:pPr>
              <a:defRPr/>
            </a:pPr>
            <a:r>
              <a:rPr lang="en-AU" sz="2600" dirty="0" smtClean="0"/>
              <a:t>Special treatment for metropolitan regions.</a:t>
            </a:r>
          </a:p>
          <a:p>
            <a:pPr marL="0" indent="0">
              <a:buFont typeface="Arial" charset="0"/>
              <a:buNone/>
              <a:defRPr/>
            </a:pPr>
            <a:endParaRPr lang="en-AU" sz="2600" dirty="0"/>
          </a:p>
          <a:p>
            <a:pPr marL="0" indent="0" algn="ctr">
              <a:buFont typeface="Arial" charset="0"/>
              <a:buNone/>
              <a:defRPr/>
            </a:pPr>
            <a:r>
              <a:rPr lang="en-AU" sz="2600" dirty="0" smtClean="0"/>
              <a:t>We welcome your feedback!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AU" smtClean="0">
                <a:ea typeface="ＭＳ Ｐゴシック" pitchFamily="34" charset="-128"/>
              </a:rPr>
              <a:t>Derivation of regional activity</a:t>
            </a:r>
          </a:p>
        </p:txBody>
      </p:sp>
      <p:sp>
        <p:nvSpPr>
          <p:cNvPr id="3" name="Content Placeholder 2"/>
          <p:cNvSpPr>
            <a:spLocks noGrp="1"/>
          </p:cNvSpPr>
          <p:nvPr>
            <p:ph idx="1"/>
          </p:nvPr>
        </p:nvSpPr>
        <p:spPr/>
        <p:txBody>
          <a:bodyPr/>
          <a:lstStyle/>
          <a:p>
            <a:pPr>
              <a:defRPr/>
            </a:pPr>
            <a:r>
              <a:rPr lang="en-AU" sz="3000" dirty="0" smtClean="0"/>
              <a:t>Base year data from Queensland Government gross regional product estimates</a:t>
            </a:r>
          </a:p>
          <a:p>
            <a:pPr>
              <a:defRPr/>
            </a:pPr>
            <a:r>
              <a:rPr lang="en-AU" sz="3000" dirty="0" smtClean="0"/>
              <a:t>Theory derived from the MMRF idea that regional demand is sourced from either:</a:t>
            </a:r>
          </a:p>
          <a:p>
            <a:pPr lvl="1">
              <a:defRPr/>
            </a:pPr>
            <a:r>
              <a:rPr lang="en-AU" sz="2600" dirty="0" smtClean="0"/>
              <a:t>Outside the region (“national industries”)</a:t>
            </a:r>
          </a:p>
          <a:p>
            <a:pPr lvl="1">
              <a:defRPr/>
            </a:pPr>
            <a:r>
              <a:rPr lang="en-AU" sz="2600" dirty="0" smtClean="0"/>
              <a:t>From within the region (“local industries”)</a:t>
            </a:r>
          </a:p>
          <a:p>
            <a:pPr marL="0" indent="0">
              <a:buFont typeface="Arial" charset="0"/>
              <a:buNone/>
              <a:defRPr/>
            </a:pPr>
            <a:endParaRPr lang="en-AU" sz="3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AU" smtClean="0">
                <a:ea typeface="ＭＳ Ｐゴシック" pitchFamily="34" charset="-128"/>
              </a:rPr>
              <a:t>The adding up condition</a:t>
            </a:r>
          </a:p>
        </p:txBody>
      </p:sp>
      <p:sp>
        <p:nvSpPr>
          <p:cNvPr id="25602" name="Content Placeholder 2"/>
          <p:cNvSpPr>
            <a:spLocks noGrp="1"/>
          </p:cNvSpPr>
          <p:nvPr>
            <p:ph idx="1"/>
          </p:nvPr>
        </p:nvSpPr>
        <p:spPr/>
        <p:txBody>
          <a:bodyPr/>
          <a:lstStyle/>
          <a:p>
            <a:r>
              <a:rPr lang="en-AU" sz="3000" smtClean="0">
                <a:ea typeface="ＭＳ Ｐゴシック" pitchFamily="34" charset="-128"/>
              </a:rPr>
              <a:t>The sum of regional activity for an industry is constrained to State activity for that industry</a:t>
            </a:r>
          </a:p>
        </p:txBody>
      </p:sp>
      <p:sp>
        <p:nvSpPr>
          <p:cNvPr id="4" name="Rectangle 3"/>
          <p:cNvSpPr>
            <a:spLocks noRot="1" noChangeAspect="1" noMove="1" noResize="1" noEditPoints="1" noAdjustHandles="1" noChangeArrowheads="1" noChangeShapeType="1" noTextEdit="1"/>
          </p:cNvSpPr>
          <p:nvPr/>
        </p:nvSpPr>
        <p:spPr>
          <a:xfrm>
            <a:off x="1691680" y="2908281"/>
            <a:ext cx="5760640" cy="764440"/>
          </a:xfrm>
          <a:prstGeom prst="rect">
            <a:avLst/>
          </a:prstGeom>
          <a:blipFill rotWithShape="1">
            <a:blip r:embed="rId3"/>
            <a:stretch>
              <a:fillRect/>
            </a:stretch>
          </a:blipFill>
        </p:spPr>
        <p:txBody>
          <a:bodyPr/>
          <a:lstStyle/>
          <a:p>
            <a:pPr>
              <a:defRPr/>
            </a:pPr>
            <a:r>
              <a:rPr lang="en-AU">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683568" y="4005064"/>
            <a:ext cx="7776864" cy="764440"/>
          </a:xfrm>
          <a:prstGeom prst="rect">
            <a:avLst/>
          </a:prstGeom>
          <a:blipFill rotWithShape="1">
            <a:blip r:embed="rId4"/>
            <a:stretch>
              <a:fillRect/>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AU" sz="3800" smtClean="0">
                <a:ea typeface="ＭＳ Ｐゴシック" pitchFamily="34" charset="-128"/>
              </a:rPr>
              <a:t>Regional activity for “national” industries</a:t>
            </a:r>
          </a:p>
        </p:txBody>
      </p:sp>
      <p:sp>
        <p:nvSpPr>
          <p:cNvPr id="3" name="Content Placeholder 2"/>
          <p:cNvSpPr>
            <a:spLocks noGrp="1"/>
          </p:cNvSpPr>
          <p:nvPr>
            <p:ph idx="1"/>
          </p:nvPr>
        </p:nvSpPr>
        <p:spPr/>
        <p:txBody>
          <a:bodyPr/>
          <a:lstStyle/>
          <a:p>
            <a:pPr>
              <a:defRPr/>
            </a:pPr>
            <a:r>
              <a:rPr lang="en-AU" sz="3000" dirty="0" smtClean="0"/>
              <a:t>Driven by external factors e.g. foreign demand</a:t>
            </a:r>
          </a:p>
          <a:p>
            <a:pPr>
              <a:defRPr/>
            </a:pPr>
            <a:r>
              <a:rPr lang="en-AU" sz="3000" dirty="0" smtClean="0"/>
              <a:t>Regional activity linked to State-wide activity</a:t>
            </a:r>
          </a:p>
          <a:p>
            <a:pPr>
              <a:defRPr/>
            </a:pPr>
            <a:r>
              <a:rPr lang="en-AU" sz="3000" dirty="0" smtClean="0"/>
              <a:t>In levels:</a:t>
            </a:r>
            <a:endParaRPr lang="en-AU" sz="3000" dirty="0"/>
          </a:p>
          <a:p>
            <a:pPr marL="0" indent="0">
              <a:buFont typeface="Arial" charset="0"/>
              <a:buNone/>
              <a:defRPr/>
            </a:pPr>
            <a:endParaRPr lang="en-AU" sz="3000" dirty="0" smtClean="0"/>
          </a:p>
          <a:p>
            <a:pPr>
              <a:defRPr/>
            </a:pPr>
            <a:endParaRPr lang="en-AU" sz="3000" dirty="0" smtClean="0"/>
          </a:p>
          <a:p>
            <a:pPr>
              <a:defRPr/>
            </a:pPr>
            <a:r>
              <a:rPr lang="en-AU" sz="3000" dirty="0" smtClean="0"/>
              <a:t>In per cent change form:</a:t>
            </a:r>
          </a:p>
        </p:txBody>
      </p:sp>
      <p:sp>
        <p:nvSpPr>
          <p:cNvPr id="5" name="Rectangle 4"/>
          <p:cNvSpPr>
            <a:spLocks noRot="1" noChangeAspect="1" noMove="1" noResize="1" noEditPoints="1" noAdjustHandles="1" noChangeArrowheads="1" noChangeShapeType="1" noTextEdit="1"/>
          </p:cNvSpPr>
          <p:nvPr/>
        </p:nvSpPr>
        <p:spPr>
          <a:xfrm>
            <a:off x="-13072" y="3429000"/>
            <a:ext cx="9144000" cy="665888"/>
          </a:xfrm>
          <a:prstGeom prst="rect">
            <a:avLst/>
          </a:prstGeom>
          <a:blipFill rotWithShape="1">
            <a:blip r:embed="rId3"/>
            <a:stretch>
              <a:fillRect b="-7339"/>
            </a:stretch>
          </a:blipFill>
        </p:spPr>
        <p:txBody>
          <a:bodyPr/>
          <a:lstStyle/>
          <a:p>
            <a:pPr>
              <a:defRPr/>
            </a:pPr>
            <a:r>
              <a:rPr lang="en-AU">
                <a:noFill/>
                <a:ea typeface="ＭＳ Ｐゴシック" pitchFamily="1" charset="-128"/>
                <a:cs typeface="+mn-cs"/>
              </a:rPr>
              <a:t> </a:t>
            </a:r>
          </a:p>
        </p:txBody>
      </p:sp>
      <p:sp>
        <p:nvSpPr>
          <p:cNvPr id="6" name="Rectangle 5"/>
          <p:cNvSpPr>
            <a:spLocks noRot="1" noChangeAspect="1" noMove="1" noResize="1" noEditPoints="1" noAdjustHandles="1" noChangeArrowheads="1" noChangeShapeType="1" noTextEdit="1"/>
          </p:cNvSpPr>
          <p:nvPr/>
        </p:nvSpPr>
        <p:spPr>
          <a:xfrm>
            <a:off x="8136" y="4929471"/>
            <a:ext cx="9144000" cy="942887"/>
          </a:xfrm>
          <a:prstGeom prst="rect">
            <a:avLst/>
          </a:prstGeom>
          <a:blipFill rotWithShape="1">
            <a:blip r:embed="rId4"/>
            <a:stretch>
              <a:fillRect b="-5844"/>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AU" sz="3200" smtClean="0">
                <a:ea typeface="ＭＳ Ｐゴシック" pitchFamily="34" charset="-128"/>
              </a:rPr>
              <a:t>Regional activity for standard “local” industries</a:t>
            </a:r>
          </a:p>
        </p:txBody>
      </p:sp>
      <p:sp>
        <p:nvSpPr>
          <p:cNvPr id="29698" name="Content Placeholder 2"/>
          <p:cNvSpPr>
            <a:spLocks noGrp="1"/>
          </p:cNvSpPr>
          <p:nvPr>
            <p:ph idx="1"/>
          </p:nvPr>
        </p:nvSpPr>
        <p:spPr>
          <a:xfrm>
            <a:off x="457200" y="1277938"/>
            <a:ext cx="8229600" cy="4695825"/>
          </a:xfrm>
        </p:spPr>
        <p:txBody>
          <a:bodyPr/>
          <a:lstStyle/>
          <a:p>
            <a:r>
              <a:rPr lang="en-AU" sz="3000" smtClean="0">
                <a:ea typeface="ＭＳ Ｐゴシック" pitchFamily="34" charset="-128"/>
              </a:rPr>
              <a:t>Driven by local expenditure</a:t>
            </a:r>
          </a:p>
          <a:p>
            <a:pPr lvl="1"/>
            <a:r>
              <a:rPr lang="en-AU" sz="2600" smtClean="0">
                <a:ea typeface="ＭＳ Ｐゴシック" pitchFamily="34" charset="-128"/>
              </a:rPr>
              <a:t>Employment used as a proxy for income</a:t>
            </a:r>
          </a:p>
          <a:p>
            <a:r>
              <a:rPr lang="en-AU" sz="3000" smtClean="0">
                <a:ea typeface="ＭＳ Ｐゴシック" pitchFamily="34" charset="-128"/>
              </a:rPr>
              <a:t>Regional activity linked to regional employment</a:t>
            </a:r>
          </a:p>
          <a:p>
            <a:r>
              <a:rPr lang="en-AU" sz="3000" smtClean="0">
                <a:ea typeface="ＭＳ Ｐゴシック" pitchFamily="34" charset="-128"/>
              </a:rPr>
              <a:t>In levels:</a:t>
            </a:r>
          </a:p>
          <a:p>
            <a:endParaRPr lang="en-AU" sz="3000" smtClean="0">
              <a:ea typeface="ＭＳ Ｐゴシック" pitchFamily="34" charset="-128"/>
            </a:endParaRPr>
          </a:p>
          <a:p>
            <a:endParaRPr lang="en-AU" sz="3000" smtClean="0">
              <a:ea typeface="ＭＳ Ｐゴシック" pitchFamily="34" charset="-128"/>
            </a:endParaRPr>
          </a:p>
          <a:p>
            <a:r>
              <a:rPr lang="en-AU" sz="3000" smtClean="0">
                <a:ea typeface="ＭＳ Ｐゴシック" pitchFamily="34" charset="-128"/>
              </a:rPr>
              <a:t>In per cent change form:</a:t>
            </a:r>
          </a:p>
        </p:txBody>
      </p:sp>
      <p:sp>
        <p:nvSpPr>
          <p:cNvPr id="4" name="Rectangle 3"/>
          <p:cNvSpPr>
            <a:spLocks noRot="1" noChangeAspect="1" noMove="1" noResize="1" noEditPoints="1" noAdjustHandles="1" noChangeArrowheads="1" noChangeShapeType="1" noTextEdit="1"/>
          </p:cNvSpPr>
          <p:nvPr/>
        </p:nvSpPr>
        <p:spPr>
          <a:xfrm>
            <a:off x="1433734" y="3140968"/>
            <a:ext cx="7470577" cy="1242135"/>
          </a:xfrm>
          <a:prstGeom prst="rect">
            <a:avLst/>
          </a:prstGeom>
          <a:blipFill rotWithShape="1">
            <a:blip r:embed="rId3"/>
            <a:stretch>
              <a:fillRect b="-3431"/>
            </a:stretch>
          </a:blipFill>
        </p:spPr>
        <p:txBody>
          <a:bodyPr/>
          <a:lstStyle/>
          <a:p>
            <a:pPr>
              <a:defRPr/>
            </a:pPr>
            <a:r>
              <a:rPr lang="en-AU">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0" y="5241192"/>
            <a:ext cx="9144000" cy="390235"/>
          </a:xfrm>
          <a:prstGeom prst="rect">
            <a:avLst/>
          </a:prstGeom>
          <a:blipFill rotWithShape="1">
            <a:blip r:embed="rId4"/>
            <a:stretch>
              <a:fillRect b="-7813"/>
            </a:stretch>
          </a:blipFill>
        </p:spPr>
        <p:txBody>
          <a:bodyPr/>
          <a:lstStyle/>
          <a:p>
            <a:pPr>
              <a:defRPr/>
            </a:pPr>
            <a:r>
              <a:rPr lang="en-AU">
                <a:noFill/>
                <a:ea typeface="ＭＳ Ｐゴシック" pitchFamily="1" charset="-128"/>
                <a:cs typeface="+mn-cs"/>
              </a:rPr>
              <a:t> </a:t>
            </a:r>
          </a:p>
        </p:txBody>
      </p:sp>
      <p:sp>
        <p:nvSpPr>
          <p:cNvPr id="6" name="Rectangle 5"/>
          <p:cNvSpPr>
            <a:spLocks noRot="1" noChangeAspect="1" noMove="1" noResize="1" noEditPoints="1" noAdjustHandles="1" noChangeArrowheads="1" noChangeShapeType="1" noTextEdit="1"/>
          </p:cNvSpPr>
          <p:nvPr/>
        </p:nvSpPr>
        <p:spPr>
          <a:xfrm>
            <a:off x="5148063" y="5788878"/>
            <a:ext cx="3015569" cy="369332"/>
          </a:xfrm>
          <a:prstGeom prst="rect">
            <a:avLst/>
          </a:prstGeom>
          <a:blipFill rotWithShape="1">
            <a:blip r:embed="rId5"/>
            <a:stretch>
              <a:fillRect b="-15000"/>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AU" sz="3400" smtClean="0">
                <a:ea typeface="ＭＳ Ｐゴシック" pitchFamily="34" charset="-128"/>
              </a:rPr>
              <a:t>Treatment for “government” industries</a:t>
            </a:r>
          </a:p>
        </p:txBody>
      </p:sp>
      <p:sp>
        <p:nvSpPr>
          <p:cNvPr id="31746" name="Content Placeholder 2"/>
          <p:cNvSpPr>
            <a:spLocks noGrp="1"/>
          </p:cNvSpPr>
          <p:nvPr>
            <p:ph idx="1"/>
          </p:nvPr>
        </p:nvSpPr>
        <p:spPr/>
        <p:txBody>
          <a:bodyPr/>
          <a:lstStyle/>
          <a:p>
            <a:r>
              <a:rPr lang="en-AU" sz="3000" smtClean="0">
                <a:ea typeface="ＭＳ Ｐゴシック" pitchFamily="34" charset="-128"/>
              </a:rPr>
              <a:t>Driven by local population</a:t>
            </a:r>
          </a:p>
          <a:p>
            <a:r>
              <a:rPr lang="en-AU" sz="3000" smtClean="0">
                <a:ea typeface="ＭＳ Ｐゴシック" pitchFamily="34" charset="-128"/>
              </a:rPr>
              <a:t>Regional activity linked to regional population</a:t>
            </a:r>
          </a:p>
        </p:txBody>
      </p:sp>
      <p:sp>
        <p:nvSpPr>
          <p:cNvPr id="4" name="Rectangle 3"/>
          <p:cNvSpPr>
            <a:spLocks noRot="1" noChangeAspect="1" noMove="1" noResize="1" noEditPoints="1" noAdjustHandles="1" noChangeArrowheads="1" noChangeShapeType="1" noTextEdit="1"/>
          </p:cNvSpPr>
          <p:nvPr/>
        </p:nvSpPr>
        <p:spPr>
          <a:xfrm>
            <a:off x="0" y="2996952"/>
            <a:ext cx="9144000" cy="1242135"/>
          </a:xfrm>
          <a:prstGeom prst="rect">
            <a:avLst/>
          </a:prstGeom>
          <a:blipFill rotWithShape="1">
            <a:blip r:embed="rId3"/>
            <a:stretch>
              <a:fillRect b="-3941"/>
            </a:stretch>
          </a:blipFill>
        </p:spPr>
        <p:txBody>
          <a:bodyPr/>
          <a:lstStyle/>
          <a:p>
            <a:pPr>
              <a:defRPr/>
            </a:pPr>
            <a:r>
              <a:rPr lang="en-AU">
                <a:noFill/>
                <a:ea typeface="ＭＳ Ｐゴシック" pitchFamily="1" charset="-128"/>
                <a:cs typeface="+mn-cs"/>
              </a:rPr>
              <a:t> </a:t>
            </a:r>
          </a:p>
        </p:txBody>
      </p:sp>
      <p:sp>
        <p:nvSpPr>
          <p:cNvPr id="5" name="Rectangle 4"/>
          <p:cNvSpPr>
            <a:spLocks noRot="1" noChangeAspect="1" noMove="1" noResize="1" noEditPoints="1" noAdjustHandles="1" noChangeArrowheads="1" noChangeShapeType="1" noTextEdit="1"/>
          </p:cNvSpPr>
          <p:nvPr/>
        </p:nvSpPr>
        <p:spPr>
          <a:xfrm>
            <a:off x="0" y="5013176"/>
            <a:ext cx="9144000" cy="747512"/>
          </a:xfrm>
          <a:prstGeom prst="rect">
            <a:avLst/>
          </a:prstGeom>
          <a:blipFill rotWithShape="1">
            <a:blip r:embed="rId4"/>
            <a:stretch>
              <a:fillRect b="-813"/>
            </a:stretch>
          </a:blipFill>
        </p:spPr>
        <p:txBody>
          <a:bodyPr/>
          <a:lstStyle/>
          <a:p>
            <a:pPr>
              <a:defRPr/>
            </a:pPr>
            <a:r>
              <a:rPr lang="en-AU">
                <a:noFill/>
                <a:ea typeface="ＭＳ Ｐゴシック" pitchFamily="1" charset="-128"/>
                <a:cs typeface="+mn-cs"/>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11108</TotalTime>
  <Words>3060</Words>
  <Application>Microsoft Office PowerPoint</Application>
  <PresentationFormat>On-screen Show (4:3)</PresentationFormat>
  <Paragraphs>255</Paragraphs>
  <Slides>30</Slides>
  <Notes>30</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30</vt:i4>
      </vt:variant>
    </vt:vector>
  </HeadingPairs>
  <TitlesOfParts>
    <vt:vector size="35" baseType="lpstr">
      <vt:lpstr>Arial</vt:lpstr>
      <vt:lpstr>ＭＳ Ｐゴシック</vt:lpstr>
      <vt:lpstr>Calibri</vt:lpstr>
      <vt:lpstr>Office Theme</vt:lpstr>
      <vt:lpstr>Office Theme</vt:lpstr>
      <vt:lpstr>QGEMF’s Regional Disaggregation Facility</vt:lpstr>
      <vt:lpstr>Contents</vt:lpstr>
      <vt:lpstr>Overview</vt:lpstr>
      <vt:lpstr>Overview</vt:lpstr>
      <vt:lpstr>Derivation of regional activity</vt:lpstr>
      <vt:lpstr>The adding up condition</vt:lpstr>
      <vt:lpstr>Regional activity for “national” industries</vt:lpstr>
      <vt:lpstr>Regional activity for standard “local” industries</vt:lpstr>
      <vt:lpstr>Treatment for “government” industries</vt:lpstr>
      <vt:lpstr>Treatment for Education and Residential and Child Care</vt:lpstr>
      <vt:lpstr>Treatment for Agricultural Services</vt:lpstr>
      <vt:lpstr>Treatment for Civil Construction</vt:lpstr>
      <vt:lpstr>Treatment for Civil Construction</vt:lpstr>
      <vt:lpstr>Treatment for Civil Construction</vt:lpstr>
      <vt:lpstr>Treatment for Civil Construction</vt:lpstr>
      <vt:lpstr>Treatment for Construction Services</vt:lpstr>
      <vt:lpstr>Treatment for “tourism” industries</vt:lpstr>
      <vt:lpstr>Regional activity for “tourism” industries</vt:lpstr>
      <vt:lpstr>Treatment for metropolitan areas</vt:lpstr>
      <vt:lpstr>Regional activity for metropolitan areas</vt:lpstr>
      <vt:lpstr>Regional activity for metropolitan areas</vt:lpstr>
      <vt:lpstr>Regional Employment - POW</vt:lpstr>
      <vt:lpstr>Regional Employment - POR</vt:lpstr>
      <vt:lpstr>Regional employment - POR</vt:lpstr>
      <vt:lpstr>Summary variables</vt:lpstr>
      <vt:lpstr>Regional Demography</vt:lpstr>
      <vt:lpstr>Regional unemployment</vt:lpstr>
      <vt:lpstr>Reconciling demographic and economic projections</vt:lpstr>
      <vt:lpstr>Reconciling demographic and economic projections</vt:lpstr>
      <vt:lpstr>Applications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option 1</dc:title>
  <dc:creator>Peter</dc:creator>
  <cp:keywords>Power Point; presentation; template</cp:keywords>
  <cp:lastModifiedBy>george</cp:lastModifiedBy>
  <cp:revision>178</cp:revision>
  <cp:lastPrinted>2013-09-27T05:29:25Z</cp:lastPrinted>
  <dcterms:created xsi:type="dcterms:W3CDTF">2012-12-10T03:29:53Z</dcterms:created>
  <dcterms:modified xsi:type="dcterms:W3CDTF">2013-10-03T11:43:05Z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133800.000000000</vt:lpwstr>
  </property>
  <property fmtid="{D5CDD505-2E9C-101B-9397-08002B2CF9AE}" pid="3" name="Source documents">
    <vt:lpwstr/>
  </property>
  <property fmtid="{D5CDD505-2E9C-101B-9397-08002B2CF9AE}" pid="4" name="Related documents">
    <vt:lpwstr/>
  </property>
  <property fmtid="{D5CDD505-2E9C-101B-9397-08002B2CF9AE}" pid="5" name="Target audience">
    <vt:lpwstr>1</vt:lpwstr>
  </property>
  <property fmtid="{D5CDD505-2E9C-101B-9397-08002B2CF9AE}" pid="6" name="Documenttype">
    <vt:lpwstr>25</vt:lpwstr>
  </property>
  <property fmtid="{D5CDD505-2E9C-101B-9397-08002B2CF9AE}" pid="7" name="Branch">
    <vt:lpwstr>46</vt:lpwstr>
  </property>
  <property fmtid="{D5CDD505-2E9C-101B-9397-08002B2CF9AE}" pid="8" name="IconOverlay">
    <vt:lpwstr/>
  </property>
  <property fmtid="{D5CDD505-2E9C-101B-9397-08002B2CF9AE}" pid="9" name="Function">
    <vt:lpwstr>5</vt:lpwstr>
  </property>
  <property fmtid="{D5CDD505-2E9C-101B-9397-08002B2CF9AE}" pid="10" name="Reviewdate">
    <vt:lpwstr>2013-06-11T10:00:00Z</vt:lpwstr>
  </property>
  <property fmtid="{D5CDD505-2E9C-101B-9397-08002B2CF9AE}" pid="11" name="RoutingRuleDescription">
    <vt:lpwstr>Use this template for QTT presentations.</vt:lpwstr>
  </property>
  <property fmtid="{D5CDD505-2E9C-101B-9397-08002B2CF9AE}" pid="12" name="PublishingExpirationDate">
    <vt:lpwstr/>
  </property>
  <property fmtid="{D5CDD505-2E9C-101B-9397-08002B2CF9AE}" pid="13" name="PublishingStartDate">
    <vt:lpwstr/>
  </property>
  <property fmtid="{D5CDD505-2E9C-101B-9397-08002B2CF9AE}" pid="14" name="Office1">
    <vt:lpwstr>1</vt:lpwstr>
  </property>
</Properties>
</file>