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65" r:id="rId3"/>
    <p:sldId id="257" r:id="rId4"/>
    <p:sldId id="260" r:id="rId5"/>
    <p:sldId id="258" r:id="rId6"/>
    <p:sldId id="262" r:id="rId7"/>
    <p:sldId id="274" r:id="rId8"/>
    <p:sldId id="272" r:id="rId9"/>
    <p:sldId id="295" r:id="rId10"/>
    <p:sldId id="296" r:id="rId11"/>
    <p:sldId id="263" r:id="rId12"/>
    <p:sldId id="273" r:id="rId13"/>
    <p:sldId id="267" r:id="rId14"/>
    <p:sldId id="266" r:id="rId15"/>
    <p:sldId id="270" r:id="rId16"/>
    <p:sldId id="268" r:id="rId17"/>
    <p:sldId id="285" r:id="rId18"/>
    <p:sldId id="287" r:id="rId19"/>
    <p:sldId id="286" r:id="rId20"/>
    <p:sldId id="284" r:id="rId21"/>
    <p:sldId id="288" r:id="rId22"/>
    <p:sldId id="289" r:id="rId23"/>
    <p:sldId id="290" r:id="rId24"/>
    <p:sldId id="291" r:id="rId25"/>
    <p:sldId id="294" r:id="rId26"/>
    <p:sldId id="292" r:id="rId27"/>
    <p:sldId id="297" r:id="rId28"/>
    <p:sldId id="275" r:id="rId29"/>
  </p:sldIdLst>
  <p:sldSz cx="9144000" cy="6858000" type="screen4x3"/>
  <p:notesSz cx="6797675" cy="9926638"/>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37"/>
    <a:srgbClr val="634D00"/>
    <a:srgbClr val="005B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89" autoAdjust="0"/>
    <p:restoredTop sz="90929"/>
  </p:normalViewPr>
  <p:slideViewPr>
    <p:cSldViewPr>
      <p:cViewPr varScale="1">
        <p:scale>
          <a:sx n="104" d="100"/>
          <a:sy n="104" d="100"/>
        </p:scale>
        <p:origin x="-1740" y="-7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Lst>
  </p:outlineViewPr>
  <p:notesTextViewPr>
    <p:cViewPr>
      <p:scale>
        <a:sx n="100" d="100"/>
        <a:sy n="100" d="100"/>
      </p:scale>
      <p:origin x="0" y="0"/>
    </p:cViewPr>
  </p:notesTextViewPr>
  <p:notesViewPr>
    <p:cSldViewPr>
      <p:cViewPr varScale="1">
        <p:scale>
          <a:sx n="73" d="100"/>
          <a:sy n="73" d="100"/>
        </p:scale>
        <p:origin x="-339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3" Type="http://schemas.openxmlformats.org/officeDocument/2006/relationships/slide" Target="slides/slide4.xml"/><Relationship Id="rId21" Type="http://schemas.openxmlformats.org/officeDocument/2006/relationships/slide" Target="slides/slide2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2" Type="http://schemas.openxmlformats.org/officeDocument/2006/relationships/slide" Target="slides/slide3.xml"/><Relationship Id="rId16" Type="http://schemas.openxmlformats.org/officeDocument/2006/relationships/slide" Target="slides/slide17.xml"/><Relationship Id="rId20" Type="http://schemas.openxmlformats.org/officeDocument/2006/relationships/slide" Target="slides/slide21.xml"/><Relationship Id="rId1" Type="http://schemas.openxmlformats.org/officeDocument/2006/relationships/slide" Target="slides/slide2.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10" Type="http://schemas.openxmlformats.org/officeDocument/2006/relationships/slide" Target="slides/slide11.xml"/><Relationship Id="rId19" Type="http://schemas.openxmlformats.org/officeDocument/2006/relationships/slide" Target="slides/slide20.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pPr>
              <a:defRPr/>
            </a:pPr>
            <a:endParaRPr lang="en-GB"/>
          </a:p>
        </p:txBody>
      </p:sp>
      <p:sp>
        <p:nvSpPr>
          <p:cNvPr id="11267"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pPr>
              <a:defRPr/>
            </a:pPr>
            <a:endParaRPr lang="en-GB"/>
          </a:p>
        </p:txBody>
      </p:sp>
      <p:sp>
        <p:nvSpPr>
          <p:cNvPr id="11268"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pPr>
              <a:defRPr/>
            </a:pPr>
            <a:endParaRPr lang="en-GB"/>
          </a:p>
        </p:txBody>
      </p:sp>
      <p:sp>
        <p:nvSpPr>
          <p:cNvPr id="11269" name="Rectangle 5"/>
          <p:cNvSpPr>
            <a:spLocks noGrp="1" noChangeArrowheads="1"/>
          </p:cNvSpPr>
          <p:nvPr>
            <p:ph type="sldNum" sz="quarter" idx="3"/>
          </p:nvPr>
        </p:nvSpPr>
        <p:spPr bwMode="auto">
          <a:xfrm>
            <a:off x="3851275"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pPr>
              <a:defRPr/>
            </a:pPr>
            <a:fld id="{021EB06F-CF76-48B1-B865-A3AFA93530A7}" type="slidenum">
              <a:rPr lang="en-GB"/>
              <a:pPr>
                <a:defRPr/>
              </a:pPr>
              <a:t>‹#›</a:t>
            </a:fld>
            <a:endParaRPr lang="en-GB" dirty="0"/>
          </a:p>
        </p:txBody>
      </p:sp>
    </p:spTree>
    <p:extLst>
      <p:ext uri="{BB962C8B-B14F-4D97-AF65-F5344CB8AC3E}">
        <p14:creationId xmlns:p14="http://schemas.microsoft.com/office/powerpoint/2010/main" val="10516777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charset="0"/>
              </a:defRPr>
            </a:lvl1pPr>
          </a:lstStyle>
          <a:p>
            <a:pPr>
              <a:defRPr/>
            </a:pPr>
            <a:endParaRPr lang="en-GB"/>
          </a:p>
        </p:txBody>
      </p:sp>
      <p:sp>
        <p:nvSpPr>
          <p:cNvPr id="4099"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charset="0"/>
              </a:defRPr>
            </a:lvl1pPr>
          </a:lstStyle>
          <a:p>
            <a:pPr>
              <a:defRPr/>
            </a:pPr>
            <a:endParaRPr lang="en-GB"/>
          </a:p>
        </p:txBody>
      </p:sp>
      <p:sp>
        <p:nvSpPr>
          <p:cNvPr id="307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906463" y="4716463"/>
            <a:ext cx="4984750" cy="44656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102"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charset="0"/>
              </a:defRPr>
            </a:lvl1pPr>
          </a:lstStyle>
          <a:p>
            <a:pPr>
              <a:defRPr/>
            </a:pPr>
            <a:endParaRPr lang="en-GB"/>
          </a:p>
        </p:txBody>
      </p:sp>
      <p:sp>
        <p:nvSpPr>
          <p:cNvPr id="4103" name="Rectangle 7"/>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charset="0"/>
              </a:defRPr>
            </a:lvl1pPr>
          </a:lstStyle>
          <a:p>
            <a:pPr>
              <a:defRPr/>
            </a:pPr>
            <a:fld id="{F37CC798-F75D-439A-AAE1-E17241CCB29D}" type="slidenum">
              <a:rPr lang="en-GB"/>
              <a:pPr>
                <a:defRPr/>
              </a:pPr>
              <a:t>‹#›</a:t>
            </a:fld>
            <a:endParaRPr lang="en-GB" dirty="0"/>
          </a:p>
        </p:txBody>
      </p:sp>
    </p:spTree>
    <p:extLst>
      <p:ext uri="{BB962C8B-B14F-4D97-AF65-F5344CB8AC3E}">
        <p14:creationId xmlns:p14="http://schemas.microsoft.com/office/powerpoint/2010/main" val="9531568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AU"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ZA"/>
          </a:p>
        </p:txBody>
      </p:sp>
      <p:sp>
        <p:nvSpPr>
          <p:cNvPr id="4" name="Rectangle 6"/>
          <p:cNvSpPr>
            <a:spLocks noGrp="1" noChangeArrowheads="1"/>
          </p:cNvSpPr>
          <p:nvPr>
            <p:ph type="sldNum" sz="quarter" idx="10"/>
          </p:nvPr>
        </p:nvSpPr>
        <p:spPr>
          <a:ln/>
        </p:spPr>
        <p:txBody>
          <a:bodyPr/>
          <a:lstStyle>
            <a:lvl1pPr>
              <a:defRPr/>
            </a:lvl1pPr>
          </a:lstStyle>
          <a:p>
            <a:pPr>
              <a:defRPr/>
            </a:pPr>
            <a:fld id="{4E04FFBE-E77F-4C3D-BB53-1857F1703958}" type="slidenum">
              <a:rPr lang="en-GB"/>
              <a:pPr>
                <a:defRPr/>
              </a:pPr>
              <a:t>‹#›</a:t>
            </a:fld>
            <a:endParaRPr lang="en-GB" dirty="0"/>
          </a:p>
        </p:txBody>
      </p:sp>
    </p:spTree>
    <p:extLst>
      <p:ext uri="{BB962C8B-B14F-4D97-AF65-F5344CB8AC3E}">
        <p14:creationId xmlns:p14="http://schemas.microsoft.com/office/powerpoint/2010/main" val="42817865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6"/>
          <p:cNvSpPr>
            <a:spLocks noGrp="1" noChangeArrowheads="1"/>
          </p:cNvSpPr>
          <p:nvPr>
            <p:ph type="sldNum" sz="quarter" idx="10"/>
          </p:nvPr>
        </p:nvSpPr>
        <p:spPr>
          <a:ln/>
        </p:spPr>
        <p:txBody>
          <a:bodyPr/>
          <a:lstStyle>
            <a:lvl1pPr>
              <a:defRPr/>
            </a:lvl1pPr>
          </a:lstStyle>
          <a:p>
            <a:pPr>
              <a:defRPr/>
            </a:pPr>
            <a:fld id="{B36CC9A2-54E7-481F-A637-1FA665E0B644}" type="slidenum">
              <a:rPr lang="en-GB"/>
              <a:pPr>
                <a:defRPr/>
              </a:pPr>
              <a:t>‹#›</a:t>
            </a:fld>
            <a:endParaRPr lang="en-GB" dirty="0"/>
          </a:p>
        </p:txBody>
      </p:sp>
    </p:spTree>
    <p:extLst>
      <p:ext uri="{BB962C8B-B14F-4D97-AF65-F5344CB8AC3E}">
        <p14:creationId xmlns:p14="http://schemas.microsoft.com/office/powerpoint/2010/main" val="9557869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57900" y="304800"/>
            <a:ext cx="1790700" cy="5867400"/>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685800" y="304800"/>
            <a:ext cx="5219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6"/>
          <p:cNvSpPr>
            <a:spLocks noGrp="1" noChangeArrowheads="1"/>
          </p:cNvSpPr>
          <p:nvPr>
            <p:ph type="sldNum" sz="quarter" idx="10"/>
          </p:nvPr>
        </p:nvSpPr>
        <p:spPr>
          <a:ln/>
        </p:spPr>
        <p:txBody>
          <a:bodyPr/>
          <a:lstStyle>
            <a:lvl1pPr>
              <a:defRPr/>
            </a:lvl1pPr>
          </a:lstStyle>
          <a:p>
            <a:pPr>
              <a:defRPr/>
            </a:pPr>
            <a:fld id="{50C931A5-95EB-45FA-930C-644770601DE3}" type="slidenum">
              <a:rPr lang="en-GB"/>
              <a:pPr>
                <a:defRPr/>
              </a:pPr>
              <a:t>‹#›</a:t>
            </a:fld>
            <a:endParaRPr lang="en-GB" dirty="0"/>
          </a:p>
        </p:txBody>
      </p:sp>
    </p:spTree>
    <p:extLst>
      <p:ext uri="{BB962C8B-B14F-4D97-AF65-F5344CB8AC3E}">
        <p14:creationId xmlns:p14="http://schemas.microsoft.com/office/powerpoint/2010/main" val="3465423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Rectangle 6"/>
          <p:cNvSpPr>
            <a:spLocks noGrp="1" noChangeArrowheads="1"/>
          </p:cNvSpPr>
          <p:nvPr>
            <p:ph type="sldNum" sz="quarter" idx="10"/>
          </p:nvPr>
        </p:nvSpPr>
        <p:spPr>
          <a:ln/>
        </p:spPr>
        <p:txBody>
          <a:bodyPr/>
          <a:lstStyle>
            <a:lvl1pPr>
              <a:defRPr/>
            </a:lvl1pPr>
          </a:lstStyle>
          <a:p>
            <a:pPr>
              <a:defRPr/>
            </a:pPr>
            <a:fld id="{93A3822C-FCF6-4F6D-A23A-F67464343542}" type="slidenum">
              <a:rPr lang="en-GB"/>
              <a:pPr>
                <a:defRPr/>
              </a:pPr>
              <a:t>‹#›</a:t>
            </a:fld>
            <a:endParaRPr lang="en-GB" dirty="0"/>
          </a:p>
        </p:txBody>
      </p:sp>
    </p:spTree>
    <p:extLst>
      <p:ext uri="{BB962C8B-B14F-4D97-AF65-F5344CB8AC3E}">
        <p14:creationId xmlns:p14="http://schemas.microsoft.com/office/powerpoint/2010/main" val="3344036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6491104C-303C-4CA8-B2AE-46B0B53A5A3D}" type="slidenum">
              <a:rPr lang="en-GB"/>
              <a:pPr>
                <a:defRPr/>
              </a:pPr>
              <a:t>‹#›</a:t>
            </a:fld>
            <a:endParaRPr lang="en-GB" dirty="0"/>
          </a:p>
        </p:txBody>
      </p:sp>
    </p:spTree>
    <p:extLst>
      <p:ext uri="{BB962C8B-B14F-4D97-AF65-F5344CB8AC3E}">
        <p14:creationId xmlns:p14="http://schemas.microsoft.com/office/powerpoint/2010/main" val="132440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685800" y="1524000"/>
            <a:ext cx="3505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343400" y="1524000"/>
            <a:ext cx="3505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Rectangle 6"/>
          <p:cNvSpPr>
            <a:spLocks noGrp="1" noChangeArrowheads="1"/>
          </p:cNvSpPr>
          <p:nvPr>
            <p:ph type="sldNum" sz="quarter" idx="10"/>
          </p:nvPr>
        </p:nvSpPr>
        <p:spPr>
          <a:ln/>
        </p:spPr>
        <p:txBody>
          <a:bodyPr/>
          <a:lstStyle>
            <a:lvl1pPr>
              <a:defRPr/>
            </a:lvl1pPr>
          </a:lstStyle>
          <a:p>
            <a:pPr>
              <a:defRPr/>
            </a:pPr>
            <a:fld id="{1BD24D9E-107C-4858-A85D-35BC279AD36B}" type="slidenum">
              <a:rPr lang="en-GB"/>
              <a:pPr>
                <a:defRPr/>
              </a:pPr>
              <a:t>‹#›</a:t>
            </a:fld>
            <a:endParaRPr lang="en-GB" dirty="0"/>
          </a:p>
        </p:txBody>
      </p:sp>
    </p:spTree>
    <p:extLst>
      <p:ext uri="{BB962C8B-B14F-4D97-AF65-F5344CB8AC3E}">
        <p14:creationId xmlns:p14="http://schemas.microsoft.com/office/powerpoint/2010/main" val="645192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Rectangle 6"/>
          <p:cNvSpPr>
            <a:spLocks noGrp="1" noChangeArrowheads="1"/>
          </p:cNvSpPr>
          <p:nvPr>
            <p:ph type="sldNum" sz="quarter" idx="10"/>
          </p:nvPr>
        </p:nvSpPr>
        <p:spPr>
          <a:ln/>
        </p:spPr>
        <p:txBody>
          <a:bodyPr/>
          <a:lstStyle>
            <a:lvl1pPr>
              <a:defRPr/>
            </a:lvl1pPr>
          </a:lstStyle>
          <a:p>
            <a:pPr>
              <a:defRPr/>
            </a:pPr>
            <a:fld id="{5558FD71-77AF-4AF4-BAA7-D8A2DC0655BE}" type="slidenum">
              <a:rPr lang="en-GB"/>
              <a:pPr>
                <a:defRPr/>
              </a:pPr>
              <a:t>‹#›</a:t>
            </a:fld>
            <a:endParaRPr lang="en-GB" dirty="0"/>
          </a:p>
        </p:txBody>
      </p:sp>
    </p:spTree>
    <p:extLst>
      <p:ext uri="{BB962C8B-B14F-4D97-AF65-F5344CB8AC3E}">
        <p14:creationId xmlns:p14="http://schemas.microsoft.com/office/powerpoint/2010/main" val="3963037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Rectangle 6"/>
          <p:cNvSpPr>
            <a:spLocks noGrp="1" noChangeArrowheads="1"/>
          </p:cNvSpPr>
          <p:nvPr>
            <p:ph type="sldNum" sz="quarter" idx="10"/>
          </p:nvPr>
        </p:nvSpPr>
        <p:spPr>
          <a:ln/>
        </p:spPr>
        <p:txBody>
          <a:bodyPr/>
          <a:lstStyle>
            <a:lvl1pPr>
              <a:defRPr/>
            </a:lvl1pPr>
          </a:lstStyle>
          <a:p>
            <a:pPr>
              <a:defRPr/>
            </a:pPr>
            <a:fld id="{83D45406-AEC7-4666-8E94-86502D022197}" type="slidenum">
              <a:rPr lang="en-GB"/>
              <a:pPr>
                <a:defRPr/>
              </a:pPr>
              <a:t>‹#›</a:t>
            </a:fld>
            <a:endParaRPr lang="en-GB" dirty="0"/>
          </a:p>
        </p:txBody>
      </p:sp>
    </p:spTree>
    <p:extLst>
      <p:ext uri="{BB962C8B-B14F-4D97-AF65-F5344CB8AC3E}">
        <p14:creationId xmlns:p14="http://schemas.microsoft.com/office/powerpoint/2010/main" val="2139053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F1CEE153-5BD0-429F-88A8-EA7E35F6E288}" type="slidenum">
              <a:rPr lang="en-GB"/>
              <a:pPr>
                <a:defRPr/>
              </a:pPr>
              <a:t>‹#›</a:t>
            </a:fld>
            <a:endParaRPr lang="en-GB" dirty="0"/>
          </a:p>
        </p:txBody>
      </p:sp>
    </p:spTree>
    <p:extLst>
      <p:ext uri="{BB962C8B-B14F-4D97-AF65-F5344CB8AC3E}">
        <p14:creationId xmlns:p14="http://schemas.microsoft.com/office/powerpoint/2010/main" val="2172315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C2559480-3388-4591-AEDE-F0924AFD8333}" type="slidenum">
              <a:rPr lang="en-GB"/>
              <a:pPr>
                <a:defRPr/>
              </a:pPr>
              <a:t>‹#›</a:t>
            </a:fld>
            <a:endParaRPr lang="en-GB" dirty="0"/>
          </a:p>
        </p:txBody>
      </p:sp>
    </p:spTree>
    <p:extLst>
      <p:ext uri="{BB962C8B-B14F-4D97-AF65-F5344CB8AC3E}">
        <p14:creationId xmlns:p14="http://schemas.microsoft.com/office/powerpoint/2010/main" val="22432295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09CC5F9D-BF63-438B-8DA7-B3241331728A}" type="slidenum">
              <a:rPr lang="en-GB"/>
              <a:pPr>
                <a:defRPr/>
              </a:pPr>
              <a:t>‹#›</a:t>
            </a:fld>
            <a:endParaRPr lang="en-GB" dirty="0"/>
          </a:p>
        </p:txBody>
      </p:sp>
    </p:spTree>
    <p:extLst>
      <p:ext uri="{BB962C8B-B14F-4D97-AF65-F5344CB8AC3E}">
        <p14:creationId xmlns:p14="http://schemas.microsoft.com/office/powerpoint/2010/main" val="2546344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graphicFrame>
        <p:nvGraphicFramePr>
          <p:cNvPr id="1026" name="Object 9"/>
          <p:cNvGraphicFramePr>
            <a:graphicFrameLocks noChangeAspect="1"/>
          </p:cNvGraphicFramePr>
          <p:nvPr/>
        </p:nvGraphicFramePr>
        <p:xfrm>
          <a:off x="0" y="6019800"/>
          <a:ext cx="9144000" cy="652463"/>
        </p:xfrm>
        <a:graphic>
          <a:graphicData uri="http://schemas.openxmlformats.org/presentationml/2006/ole">
            <mc:AlternateContent xmlns:mc="http://schemas.openxmlformats.org/markup-compatibility/2006">
              <mc:Choice xmlns:v="urn:schemas-microsoft-com:vml" Requires="v">
                <p:oleObj spid="_x0000_s1034" name="Image" r:id="rId15" imgW="13003175" imgH="926657" progId="">
                  <p:embed/>
                </p:oleObj>
              </mc:Choice>
              <mc:Fallback>
                <p:oleObj name="Image" r:id="rId15" imgW="13003175" imgH="926657" progId="">
                  <p:embed/>
                  <p:pic>
                    <p:nvPicPr>
                      <p:cNvPr id="0" name="Object 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0" y="6019800"/>
                        <a:ext cx="9144000" cy="652463"/>
                      </a:xfrm>
                      <a:prstGeom prst="rect">
                        <a:avLst/>
                      </a:prstGeom>
                      <a:noFill/>
                      <a:ln>
                        <a:noFill/>
                      </a:ln>
                      <a:extLst>
                        <a:ext uri="{909E8E84-426E-40DD-AFC4-6F175D3DCCD1}">
                          <a14:hiddenFill xmlns:a14="http://schemas.microsoft.com/office/drawing/2010/main">
                            <a:solidFill>
                              <a:srgbClr val="00CC99"/>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027" name="Rectangle 2"/>
          <p:cNvSpPr>
            <a:spLocks noGrp="1" noChangeArrowheads="1"/>
          </p:cNvSpPr>
          <p:nvPr>
            <p:ph type="title"/>
          </p:nvPr>
        </p:nvSpPr>
        <p:spPr bwMode="auto">
          <a:xfrm>
            <a:off x="685800" y="304800"/>
            <a:ext cx="6705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8" name="Rectangle 3"/>
          <p:cNvSpPr>
            <a:spLocks noGrp="1" noChangeArrowheads="1"/>
          </p:cNvSpPr>
          <p:nvPr>
            <p:ph type="body" idx="1"/>
          </p:nvPr>
        </p:nvSpPr>
        <p:spPr bwMode="auto">
          <a:xfrm>
            <a:off x="685800" y="1524000"/>
            <a:ext cx="71628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30" name="Rectangle 6"/>
          <p:cNvSpPr>
            <a:spLocks noGrp="1" noChangeArrowheads="1"/>
          </p:cNvSpPr>
          <p:nvPr>
            <p:ph type="sldNum" sz="quarter" idx="4"/>
          </p:nvPr>
        </p:nvSpPr>
        <p:spPr bwMode="auto">
          <a:xfrm>
            <a:off x="7010400" y="6248400"/>
            <a:ext cx="18288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rgbClr val="005BAB"/>
                </a:solidFill>
                <a:latin typeface="Verdana" pitchFamily="34" charset="0"/>
              </a:defRPr>
            </a:lvl1pPr>
          </a:lstStyle>
          <a:p>
            <a:pPr>
              <a:defRPr/>
            </a:pPr>
            <a:fld id="{070AD624-E860-4AE9-981B-82B5C125D4D7}" type="slidenum">
              <a:rPr lang="en-GB"/>
              <a:pPr>
                <a:defRPr/>
              </a:pPr>
              <a:t>‹#›</a:t>
            </a:fld>
            <a:endParaRPr lang="en-GB" dirty="0"/>
          </a:p>
        </p:txBody>
      </p:sp>
      <p:sp>
        <p:nvSpPr>
          <p:cNvPr id="6" name="Rectangle 5"/>
          <p:cNvSpPr/>
          <p:nvPr/>
        </p:nvSpPr>
        <p:spPr>
          <a:xfrm>
            <a:off x="0" y="6000750"/>
            <a:ext cx="9144000" cy="714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dirty="0"/>
          </a:p>
        </p:txBody>
      </p:sp>
      <p:pic>
        <p:nvPicPr>
          <p:cNvPr id="1031" name="Picture 6" descr="UPLand.jpg"/>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428625" y="6072188"/>
            <a:ext cx="1928813"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rtl="0" eaLnBrk="0" fontAlgn="base" hangingPunct="0">
        <a:spcBef>
          <a:spcPct val="0"/>
        </a:spcBef>
        <a:spcAft>
          <a:spcPct val="0"/>
        </a:spcAft>
        <a:defRPr sz="2100" b="1">
          <a:solidFill>
            <a:schemeClr val="bg1"/>
          </a:solidFill>
          <a:latin typeface="+mj-lt"/>
          <a:ea typeface="+mj-ea"/>
          <a:cs typeface="+mj-cs"/>
        </a:defRPr>
      </a:lvl1pPr>
      <a:lvl2pPr algn="l" rtl="0" eaLnBrk="0" fontAlgn="base" hangingPunct="0">
        <a:spcBef>
          <a:spcPct val="0"/>
        </a:spcBef>
        <a:spcAft>
          <a:spcPct val="0"/>
        </a:spcAft>
        <a:defRPr sz="2100" b="1">
          <a:solidFill>
            <a:schemeClr val="bg1"/>
          </a:solidFill>
          <a:latin typeface="Arial" charset="0"/>
        </a:defRPr>
      </a:lvl2pPr>
      <a:lvl3pPr algn="l" rtl="0" eaLnBrk="0" fontAlgn="base" hangingPunct="0">
        <a:spcBef>
          <a:spcPct val="0"/>
        </a:spcBef>
        <a:spcAft>
          <a:spcPct val="0"/>
        </a:spcAft>
        <a:defRPr sz="2100" b="1">
          <a:solidFill>
            <a:schemeClr val="bg1"/>
          </a:solidFill>
          <a:latin typeface="Arial" charset="0"/>
        </a:defRPr>
      </a:lvl3pPr>
      <a:lvl4pPr algn="l" rtl="0" eaLnBrk="0" fontAlgn="base" hangingPunct="0">
        <a:spcBef>
          <a:spcPct val="0"/>
        </a:spcBef>
        <a:spcAft>
          <a:spcPct val="0"/>
        </a:spcAft>
        <a:defRPr sz="2100" b="1">
          <a:solidFill>
            <a:schemeClr val="bg1"/>
          </a:solidFill>
          <a:latin typeface="Arial" charset="0"/>
        </a:defRPr>
      </a:lvl4pPr>
      <a:lvl5pPr algn="l" rtl="0" eaLnBrk="0" fontAlgn="base" hangingPunct="0">
        <a:spcBef>
          <a:spcPct val="0"/>
        </a:spcBef>
        <a:spcAft>
          <a:spcPct val="0"/>
        </a:spcAft>
        <a:defRPr sz="2100" b="1">
          <a:solidFill>
            <a:schemeClr val="bg1"/>
          </a:solidFill>
          <a:latin typeface="Arial" charset="0"/>
        </a:defRPr>
      </a:lvl5pPr>
      <a:lvl6pPr marL="457200" algn="l" rtl="0" fontAlgn="base">
        <a:spcBef>
          <a:spcPct val="0"/>
        </a:spcBef>
        <a:spcAft>
          <a:spcPct val="0"/>
        </a:spcAft>
        <a:defRPr sz="2100" b="1">
          <a:solidFill>
            <a:schemeClr val="bg1"/>
          </a:solidFill>
          <a:latin typeface="Arial" charset="0"/>
        </a:defRPr>
      </a:lvl6pPr>
      <a:lvl7pPr marL="914400" algn="l" rtl="0" fontAlgn="base">
        <a:spcBef>
          <a:spcPct val="0"/>
        </a:spcBef>
        <a:spcAft>
          <a:spcPct val="0"/>
        </a:spcAft>
        <a:defRPr sz="2100" b="1">
          <a:solidFill>
            <a:schemeClr val="bg1"/>
          </a:solidFill>
          <a:latin typeface="Arial" charset="0"/>
        </a:defRPr>
      </a:lvl7pPr>
      <a:lvl8pPr marL="1371600" algn="l" rtl="0" fontAlgn="base">
        <a:spcBef>
          <a:spcPct val="0"/>
        </a:spcBef>
        <a:spcAft>
          <a:spcPct val="0"/>
        </a:spcAft>
        <a:defRPr sz="2100" b="1">
          <a:solidFill>
            <a:schemeClr val="bg1"/>
          </a:solidFill>
          <a:latin typeface="Arial" charset="0"/>
        </a:defRPr>
      </a:lvl8pPr>
      <a:lvl9pPr marL="1828800" algn="l" rtl="0" fontAlgn="base">
        <a:spcBef>
          <a:spcPct val="0"/>
        </a:spcBef>
        <a:spcAft>
          <a:spcPct val="0"/>
        </a:spcAft>
        <a:defRPr sz="2100" b="1">
          <a:solidFill>
            <a:schemeClr val="bg1"/>
          </a:solidFill>
          <a:latin typeface="Arial" charset="0"/>
        </a:defRPr>
      </a:lvl9pPr>
    </p:titleStyle>
    <p:bodyStyle>
      <a:lvl1pPr marL="342900" indent="-342900" algn="l" rtl="0" eaLnBrk="0" fontAlgn="base" hangingPunct="0">
        <a:spcBef>
          <a:spcPct val="20000"/>
        </a:spcBef>
        <a:spcAft>
          <a:spcPct val="0"/>
        </a:spcAft>
        <a:buChar char="•"/>
        <a:defRPr sz="1600">
          <a:solidFill>
            <a:schemeClr val="bg1"/>
          </a:solidFill>
          <a:latin typeface="+mn-lt"/>
          <a:ea typeface="+mn-ea"/>
          <a:cs typeface="+mn-cs"/>
        </a:defRPr>
      </a:lvl1pPr>
      <a:lvl2pPr marL="742950" indent="-285750" algn="l" rtl="0" eaLnBrk="0" fontAlgn="base" hangingPunct="0">
        <a:spcBef>
          <a:spcPct val="20000"/>
        </a:spcBef>
        <a:spcAft>
          <a:spcPct val="0"/>
        </a:spcAft>
        <a:buChar char="–"/>
        <a:defRPr sz="1600">
          <a:solidFill>
            <a:schemeClr val="bg1"/>
          </a:solidFill>
          <a:latin typeface="+mn-lt"/>
        </a:defRPr>
      </a:lvl2pPr>
      <a:lvl3pPr marL="1143000" indent="-228600" algn="l" rtl="0" eaLnBrk="0" fontAlgn="base" hangingPunct="0">
        <a:spcBef>
          <a:spcPct val="20000"/>
        </a:spcBef>
        <a:spcAft>
          <a:spcPct val="0"/>
        </a:spcAft>
        <a:buChar char="•"/>
        <a:defRPr sz="1600">
          <a:solidFill>
            <a:schemeClr val="bg1"/>
          </a:solidFill>
          <a:latin typeface="+mn-lt"/>
        </a:defRPr>
      </a:lvl3pPr>
      <a:lvl4pPr marL="1600200" indent="-228600" algn="l" rtl="0" eaLnBrk="0" fontAlgn="base" hangingPunct="0">
        <a:spcBef>
          <a:spcPct val="20000"/>
        </a:spcBef>
        <a:spcAft>
          <a:spcPct val="0"/>
        </a:spcAft>
        <a:buChar char="–"/>
        <a:defRPr sz="1600">
          <a:solidFill>
            <a:schemeClr val="bg1"/>
          </a:solidFill>
          <a:latin typeface="+mn-lt"/>
        </a:defRPr>
      </a:lvl4pPr>
      <a:lvl5pPr marL="2057400" indent="-228600" algn="l" rtl="0" eaLnBrk="0" fontAlgn="base" hangingPunct="0">
        <a:spcBef>
          <a:spcPct val="20000"/>
        </a:spcBef>
        <a:spcAft>
          <a:spcPct val="0"/>
        </a:spcAft>
        <a:buChar char="»"/>
        <a:defRPr sz="1600">
          <a:solidFill>
            <a:schemeClr val="bg1"/>
          </a:solidFill>
          <a:latin typeface="+mn-lt"/>
        </a:defRPr>
      </a:lvl5pPr>
      <a:lvl6pPr marL="2514600" indent="-228600" algn="l" rtl="0" fontAlgn="base">
        <a:spcBef>
          <a:spcPct val="20000"/>
        </a:spcBef>
        <a:spcAft>
          <a:spcPct val="0"/>
        </a:spcAft>
        <a:buChar char="»"/>
        <a:defRPr sz="1600">
          <a:solidFill>
            <a:schemeClr val="bg1"/>
          </a:solidFill>
          <a:latin typeface="+mn-lt"/>
        </a:defRPr>
      </a:lvl6pPr>
      <a:lvl7pPr marL="2971800" indent="-228600" algn="l" rtl="0" fontAlgn="base">
        <a:spcBef>
          <a:spcPct val="20000"/>
        </a:spcBef>
        <a:spcAft>
          <a:spcPct val="0"/>
        </a:spcAft>
        <a:buChar char="»"/>
        <a:defRPr sz="1600">
          <a:solidFill>
            <a:schemeClr val="bg1"/>
          </a:solidFill>
          <a:latin typeface="+mn-lt"/>
        </a:defRPr>
      </a:lvl7pPr>
      <a:lvl8pPr marL="3429000" indent="-228600" algn="l" rtl="0" fontAlgn="base">
        <a:spcBef>
          <a:spcPct val="20000"/>
        </a:spcBef>
        <a:spcAft>
          <a:spcPct val="0"/>
        </a:spcAft>
        <a:buChar char="»"/>
        <a:defRPr sz="1600">
          <a:solidFill>
            <a:schemeClr val="bg1"/>
          </a:solidFill>
          <a:latin typeface="+mn-lt"/>
        </a:defRPr>
      </a:lvl8pPr>
      <a:lvl9pPr marL="3886200" indent="-228600" algn="l" rtl="0" fontAlgn="base">
        <a:spcBef>
          <a:spcPct val="20000"/>
        </a:spcBef>
        <a:spcAft>
          <a:spcPct val="0"/>
        </a:spcAft>
        <a:buChar char="»"/>
        <a:defRPr sz="16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0.wmf"/><Relationship Id="rId4" Type="http://schemas.openxmlformats.org/officeDocument/2006/relationships/oleObject" Target="../embeddings/oleObject2.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1.wmf"/><Relationship Id="rId4" Type="http://schemas.openxmlformats.org/officeDocument/2006/relationships/oleObject" Target="../embeddings/Microsoft_Word_97_-_2003_Document1.doc"/></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20FD7B16-691E-4E87-B3BC-8D8FDBA5338D}" type="slidenum">
              <a:rPr lang="en-GB" sz="1200" smtClean="0">
                <a:solidFill>
                  <a:srgbClr val="005BAB"/>
                </a:solidFill>
                <a:latin typeface="Verdana" pitchFamily="34" charset="0"/>
              </a:rPr>
              <a:pPr eaLnBrk="1" hangingPunct="1"/>
              <a:t>1</a:t>
            </a:fld>
            <a:endParaRPr lang="en-GB" sz="1200" smtClean="0">
              <a:solidFill>
                <a:srgbClr val="005BAB"/>
              </a:solidFill>
              <a:latin typeface="Verdana" pitchFamily="34" charset="0"/>
            </a:endParaRPr>
          </a:p>
        </p:txBody>
      </p:sp>
      <p:pic>
        <p:nvPicPr>
          <p:cNvPr id="2051" name="Picture 9" descr="C:\Documents and Settings\stephan\My Documents\Projects\13777_UP_Corp_PPT\Graphix\Co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 Box 5"/>
          <p:cNvSpPr txBox="1">
            <a:spLocks noChangeArrowheads="1"/>
          </p:cNvSpPr>
          <p:nvPr/>
        </p:nvSpPr>
        <p:spPr bwMode="auto">
          <a:xfrm>
            <a:off x="2667000" y="1371600"/>
            <a:ext cx="4038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spcBef>
                <a:spcPct val="50000"/>
              </a:spcBef>
            </a:pPr>
            <a:r>
              <a:rPr lang="en-US" sz="2000" b="1" dirty="0">
                <a:solidFill>
                  <a:schemeClr val="bg1"/>
                </a:solidFill>
                <a:latin typeface="Eras Light ITC" pitchFamily="34" charset="0"/>
              </a:rPr>
              <a:t>EKN819</a:t>
            </a:r>
          </a:p>
          <a:p>
            <a:pPr algn="r" eaLnBrk="1" hangingPunct="1">
              <a:spcBef>
                <a:spcPct val="50000"/>
              </a:spcBef>
            </a:pPr>
            <a:r>
              <a:rPr lang="en-US" sz="2000" b="1" dirty="0">
                <a:solidFill>
                  <a:schemeClr val="bg1"/>
                </a:solidFill>
                <a:latin typeface="Eras Light ITC" pitchFamily="34" charset="0"/>
              </a:rPr>
              <a:t>Introduction to </a:t>
            </a:r>
            <a:r>
              <a:rPr lang="en-US" sz="2000" b="1" dirty="0" err="1">
                <a:solidFill>
                  <a:schemeClr val="bg1"/>
                </a:solidFill>
                <a:latin typeface="Eras Light ITC" pitchFamily="34" charset="0"/>
              </a:rPr>
              <a:t>CGE</a:t>
            </a:r>
            <a:r>
              <a:rPr lang="en-US" sz="2000" b="1" dirty="0">
                <a:solidFill>
                  <a:schemeClr val="bg1"/>
                </a:solidFill>
                <a:latin typeface="Eras Light ITC" pitchFamily="34" charset="0"/>
              </a:rPr>
              <a:t> Modelling</a:t>
            </a:r>
          </a:p>
          <a:p>
            <a:pPr algn="r" eaLnBrk="1" hangingPunct="1">
              <a:spcBef>
                <a:spcPct val="50000"/>
              </a:spcBef>
            </a:pPr>
            <a:r>
              <a:rPr lang="en-US" sz="2000" b="1" dirty="0">
                <a:solidFill>
                  <a:schemeClr val="bg1"/>
                </a:solidFill>
                <a:latin typeface="Eras Light ITC" pitchFamily="34" charset="0"/>
              </a:rPr>
              <a:t>Lecture </a:t>
            </a:r>
            <a:r>
              <a:rPr lang="en-US" sz="2000" b="1" dirty="0" smtClean="0">
                <a:solidFill>
                  <a:schemeClr val="bg1"/>
                </a:solidFill>
                <a:latin typeface="Eras Light ITC" pitchFamily="34" charset="0"/>
              </a:rPr>
              <a:t>Notes</a:t>
            </a:r>
            <a:endParaRPr lang="en-GB" sz="2000" b="1" dirty="0">
              <a:solidFill>
                <a:schemeClr val="bg1"/>
              </a:solidFill>
              <a:latin typeface="Arial" charset="0"/>
            </a:endParaRPr>
          </a:p>
        </p:txBody>
      </p:sp>
      <p:sp>
        <p:nvSpPr>
          <p:cNvPr id="7" name="Rectangle 6"/>
          <p:cNvSpPr/>
          <p:nvPr/>
        </p:nvSpPr>
        <p:spPr>
          <a:xfrm>
            <a:off x="357188" y="5786438"/>
            <a:ext cx="3500437" cy="8572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dirty="0"/>
          </a:p>
        </p:txBody>
      </p:sp>
      <p:pic>
        <p:nvPicPr>
          <p:cNvPr id="2054" name="Picture 7" descr="UPLand.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8625" y="5857875"/>
            <a:ext cx="26400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5" name="TextBox 1"/>
          <p:cNvSpPr txBox="1">
            <a:spLocks noChangeArrowheads="1"/>
          </p:cNvSpPr>
          <p:nvPr/>
        </p:nvSpPr>
        <p:spPr bwMode="auto">
          <a:xfrm>
            <a:off x="5219700" y="4005263"/>
            <a:ext cx="33845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r" eaLnBrk="1" hangingPunct="1"/>
            <a:r>
              <a:rPr lang="en-ZA" sz="1600" b="1" dirty="0" smtClean="0">
                <a:solidFill>
                  <a:schemeClr val="bg1"/>
                </a:solidFill>
                <a:latin typeface="Eras Light ITC" pitchFamily="34" charset="0"/>
              </a:rPr>
              <a:t>Dr</a:t>
            </a:r>
            <a:r>
              <a:rPr lang="en-ZA" sz="1600" b="1" dirty="0">
                <a:solidFill>
                  <a:schemeClr val="bg1"/>
                </a:solidFill>
                <a:latin typeface="Eras Light ITC" pitchFamily="34" charset="0"/>
              </a:rPr>
              <a:t>. Heinrich </a:t>
            </a:r>
            <a:r>
              <a:rPr lang="en-ZA" sz="1600" b="1" dirty="0" smtClean="0">
                <a:solidFill>
                  <a:schemeClr val="bg1"/>
                </a:solidFill>
                <a:latin typeface="Eras Light ITC" pitchFamily="34" charset="0"/>
              </a:rPr>
              <a:t>Bohlmann</a:t>
            </a:r>
          </a:p>
          <a:p>
            <a:pPr algn="r" eaLnBrk="1" hangingPunct="1"/>
            <a:r>
              <a:rPr lang="en-ZA" sz="1600" b="1" dirty="0" smtClean="0">
                <a:solidFill>
                  <a:schemeClr val="bg1"/>
                </a:solidFill>
                <a:latin typeface="Eras Light ITC" pitchFamily="34" charset="0"/>
              </a:rPr>
              <a:t>April 2012</a:t>
            </a:r>
            <a:endParaRPr lang="en-ZA" sz="1600" b="1" dirty="0">
              <a:solidFill>
                <a:schemeClr val="bg1"/>
              </a:solidFill>
              <a:latin typeface="Eras Light ITC"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C582CF9-EF58-4EF4-B5A2-CAFAD266C4BF}" type="slidenum">
              <a:rPr lang="en-GB" sz="1200" smtClean="0">
                <a:solidFill>
                  <a:srgbClr val="005BAB"/>
                </a:solidFill>
                <a:latin typeface="Verdana" pitchFamily="34" charset="0"/>
              </a:rPr>
              <a:pPr eaLnBrk="1" hangingPunct="1"/>
              <a:t>10</a:t>
            </a:fld>
            <a:endParaRPr lang="en-GB" sz="1200" smtClean="0">
              <a:solidFill>
                <a:srgbClr val="005BAB"/>
              </a:solidFill>
              <a:latin typeface="Verdana" pitchFamily="34" charset="0"/>
            </a:endParaRPr>
          </a:p>
        </p:txBody>
      </p:sp>
      <p:pic>
        <p:nvPicPr>
          <p:cNvPr id="11267"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CGE Data Requirements</a:t>
            </a:r>
          </a:p>
        </p:txBody>
      </p:sp>
      <p:sp>
        <p:nvSpPr>
          <p:cNvPr id="11270" name="Rectangle 3"/>
          <p:cNvSpPr>
            <a:spLocks noGrp="1" noChangeArrowheads="1"/>
          </p:cNvSpPr>
          <p:nvPr>
            <p:ph type="body" idx="1"/>
          </p:nvPr>
        </p:nvSpPr>
        <p:spPr>
          <a:xfrm>
            <a:off x="685800" y="1673225"/>
            <a:ext cx="7162800" cy="4349750"/>
          </a:xfrm>
        </p:spPr>
        <p:txBody>
          <a:bodyPr/>
          <a:lstStyle/>
          <a:p>
            <a:pPr algn="just"/>
            <a:r>
              <a:rPr lang="en-US" smtClean="0">
                <a:latin typeface="Arial Unicode MS" pitchFamily="34" charset="-128"/>
                <a:ea typeface="Arial Unicode MS" pitchFamily="34" charset="-128"/>
                <a:cs typeface="Arial Unicode MS" pitchFamily="34" charset="-128"/>
              </a:rPr>
              <a:t>MONASH-style CGE models combined with the purpose built GEMPACK software package allow for enormous detail</a:t>
            </a:r>
          </a:p>
          <a:p>
            <a:pPr algn="just"/>
            <a:r>
              <a:rPr lang="en-US" smtClean="0">
                <a:latin typeface="Arial Unicode MS" pitchFamily="34" charset="-128"/>
                <a:ea typeface="Arial Unicode MS" pitchFamily="34" charset="-128"/>
                <a:cs typeface="Arial Unicode MS" pitchFamily="34" charset="-128"/>
              </a:rPr>
              <a:t>The ability to find detailed (and reliable) data and parameter estimates (or at least enough information to make informed ‘guesses’) can be a problem (costly and time-consuming)</a:t>
            </a:r>
          </a:p>
          <a:p>
            <a:pPr marL="342900" lvl="1" indent="-342900" algn="just">
              <a:buFontTx/>
              <a:buChar char="•"/>
            </a:pPr>
            <a:r>
              <a:rPr lang="en-US" smtClean="0">
                <a:latin typeface="Arial Unicode MS" pitchFamily="34" charset="-128"/>
                <a:ea typeface="Arial Unicode MS" pitchFamily="34" charset="-128"/>
                <a:cs typeface="Arial Unicode MS" pitchFamily="34" charset="-128"/>
              </a:rPr>
              <a:t>Time series data for the huge data matrices in CGE models cannot be found – theory and assumptions partially replace econometrics</a:t>
            </a:r>
          </a:p>
          <a:p>
            <a:pPr algn="just"/>
            <a:r>
              <a:rPr lang="en-US" smtClean="0">
                <a:latin typeface="Arial Unicode MS" pitchFamily="34" charset="-128"/>
                <a:ea typeface="Arial Unicode MS" pitchFamily="34" charset="-128"/>
                <a:cs typeface="Arial Unicode MS" pitchFamily="34" charset="-128"/>
              </a:rPr>
              <a:t>Historical analysis, sensitivity analysis and experience helps to estimate various parameters if there are no econometric estimates available</a:t>
            </a:r>
          </a:p>
          <a:p>
            <a:pPr algn="just"/>
            <a:r>
              <a:rPr lang="en-US" smtClean="0">
                <a:latin typeface="Arial Unicode MS" pitchFamily="34" charset="-128"/>
                <a:ea typeface="Arial Unicode MS" pitchFamily="34" charset="-128"/>
                <a:cs typeface="Arial Unicode MS" pitchFamily="34" charset="-128"/>
              </a:rPr>
              <a:t>Main data sources for the core database include SU-tables, SAM, LFS, quarterly bulletins, economic outlooks, industry-specific reports, etc. but even this is sometimes not enough</a:t>
            </a:r>
          </a:p>
          <a:p>
            <a:pPr eaLnBrk="1" hangingPunct="1"/>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7DBE186-0F90-4F98-8D1F-1FC5D256B6E2}" type="slidenum">
              <a:rPr lang="en-GB" sz="1200" smtClean="0">
                <a:solidFill>
                  <a:srgbClr val="005BAB"/>
                </a:solidFill>
                <a:latin typeface="Verdana" pitchFamily="34" charset="0"/>
              </a:rPr>
              <a:pPr eaLnBrk="1" hangingPunct="1"/>
              <a:t>11</a:t>
            </a:fld>
            <a:endParaRPr lang="en-GB" sz="1200" smtClean="0">
              <a:solidFill>
                <a:srgbClr val="005BAB"/>
              </a:solidFill>
              <a:latin typeface="Verdana" pitchFamily="34" charset="0"/>
            </a:endParaRPr>
          </a:p>
        </p:txBody>
      </p:sp>
      <p:grpSp>
        <p:nvGrpSpPr>
          <p:cNvPr id="12291" name="Group 8"/>
          <p:cNvGrpSpPr>
            <a:grpSpLocks/>
          </p:cNvGrpSpPr>
          <p:nvPr/>
        </p:nvGrpSpPr>
        <p:grpSpPr bwMode="auto">
          <a:xfrm>
            <a:off x="0" y="0"/>
            <a:ext cx="9144000" cy="5929313"/>
            <a:chOff x="0" y="0"/>
            <a:chExt cx="5760" cy="3842"/>
          </a:xfrm>
        </p:grpSpPr>
        <p:pic>
          <p:nvPicPr>
            <p:cNvPr id="12294"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5"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2"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The Monash-style of Modelling</a:t>
            </a:r>
          </a:p>
        </p:txBody>
      </p:sp>
      <p:sp>
        <p:nvSpPr>
          <p:cNvPr id="12293" name="Rectangle 3"/>
          <p:cNvSpPr>
            <a:spLocks noGrp="1" noChangeArrowheads="1"/>
          </p:cNvSpPr>
          <p:nvPr>
            <p:ph type="body" idx="1"/>
          </p:nvPr>
        </p:nvSpPr>
        <p:spPr>
          <a:xfrm>
            <a:off x="611188" y="1484313"/>
            <a:ext cx="7162800" cy="4572000"/>
          </a:xfrm>
        </p:spPr>
        <p:txBody>
          <a:bodyPr/>
          <a:lstStyle/>
          <a:p>
            <a:pPr marL="342900" lvl="1" indent="-342900" algn="just" eaLnBrk="1" hangingPunct="1">
              <a:buFont typeface="Arial" charset="0"/>
              <a:buChar char="•"/>
            </a:pPr>
            <a:r>
              <a:rPr lang="en-US" smtClean="0">
                <a:latin typeface="Arial Unicode MS" pitchFamily="34" charset="-128"/>
                <a:ea typeface="Arial Unicode MS" pitchFamily="34" charset="-128"/>
                <a:cs typeface="Arial Unicode MS" pitchFamily="34" charset="-128"/>
              </a:rPr>
              <a:t>Following Johansen (1960), the implementation of Monash-style models are simplified by linearising the system of equations and writing the variables in terms of changes or percentage changes (more on this later). Today’s Monash-style models have the added advantage of having incorporated several extensions to the initial Johansen framework</a:t>
            </a:r>
          </a:p>
          <a:p>
            <a:pPr marL="342900" lvl="1" indent="-342900" eaLnBrk="1" hangingPunct="1">
              <a:buFont typeface="Arial" charset="0"/>
              <a:buChar char="•"/>
            </a:pPr>
            <a:endParaRPr lang="en-US" sz="1000" smtClean="0">
              <a:latin typeface="Arial Unicode MS" pitchFamily="34" charset="-128"/>
              <a:ea typeface="Arial Unicode MS" pitchFamily="34" charset="-128"/>
              <a:cs typeface="Arial Unicode MS" pitchFamily="34" charset="-128"/>
            </a:endParaRPr>
          </a:p>
          <a:p>
            <a:pPr marL="742950" lvl="2" indent="-342900"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Armington’s imperfect substitution CES specification between similar domestically produced and imported goods, along with downward-sloping export demand curves effectively overcame the flip-flop problem related to trade modelling</a:t>
            </a:r>
          </a:p>
          <a:p>
            <a:pPr marL="742950" lvl="2" indent="-342900"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Greater flexibility in the choice of model closure, the ability to deal with large dimensions, a detailed treatments of margin costs, and the elimination of linearisation error within the Johansen framework have been equally important</a:t>
            </a:r>
          </a:p>
          <a:p>
            <a:pPr marL="742950" lvl="2" indent="-342900"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Accessibility to CGE modelling has also been enhanced through the development of tailored software packages such as GEMPACK and comprehensive documentation of models by their authors </a:t>
            </a:r>
          </a:p>
          <a:p>
            <a:pPr marL="342900" lvl="1" indent="-342900" eaLnBrk="1" hangingPunct="1">
              <a:buFont typeface="Arial" charset="0"/>
              <a:buChar char="•"/>
            </a:pP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3117163-8837-4AD6-A4EC-652A7A38F6F6}" type="slidenum">
              <a:rPr lang="en-GB" sz="1200" smtClean="0">
                <a:solidFill>
                  <a:srgbClr val="005BAB"/>
                </a:solidFill>
                <a:latin typeface="Verdana" pitchFamily="34" charset="0"/>
              </a:rPr>
              <a:pPr eaLnBrk="1" hangingPunct="1"/>
              <a:t>12</a:t>
            </a:fld>
            <a:endParaRPr lang="en-GB" sz="1200" smtClean="0">
              <a:solidFill>
                <a:srgbClr val="005BAB"/>
              </a:solidFill>
              <a:latin typeface="Verdana" pitchFamily="34" charset="0"/>
            </a:endParaRPr>
          </a:p>
        </p:txBody>
      </p:sp>
      <p:pic>
        <p:nvPicPr>
          <p:cNvPr id="13315"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6"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The Monash-style of CGE Modelling</a:t>
            </a:r>
          </a:p>
        </p:txBody>
      </p:sp>
      <p:sp>
        <p:nvSpPr>
          <p:cNvPr id="13318" name="Rectangle 3"/>
          <p:cNvSpPr>
            <a:spLocks noGrp="1" noChangeArrowheads="1"/>
          </p:cNvSpPr>
          <p:nvPr>
            <p:ph type="body" idx="1"/>
          </p:nvPr>
        </p:nvSpPr>
        <p:spPr>
          <a:xfrm>
            <a:off x="685800" y="1673225"/>
            <a:ext cx="7162800" cy="4349750"/>
          </a:xfrm>
        </p:spPr>
        <p:txBody>
          <a:bodyPr/>
          <a:lstStyle/>
          <a:p>
            <a:pPr algn="just" eaLnBrk="1" hangingPunct="1"/>
            <a:r>
              <a:rPr lang="en-US" smtClean="0">
                <a:latin typeface="Arial Unicode MS" pitchFamily="34" charset="-128"/>
                <a:ea typeface="Arial Unicode MS" pitchFamily="34" charset="-128"/>
                <a:cs typeface="Arial Unicode MS" pitchFamily="34" charset="-128"/>
              </a:rPr>
              <a:t>As noted, Monash-style CGE modelling has its roots in Johansen (1960) and started with the creation of the IMPACT Project (now functioning as the Centre of Policy Studies) in Australia in the mid 1970s</a:t>
            </a:r>
          </a:p>
          <a:p>
            <a:pPr algn="just" eaLnBrk="1" hangingPunct="1"/>
            <a:r>
              <a:rPr lang="en-US" smtClean="0">
                <a:latin typeface="Arial Unicode MS" pitchFamily="34" charset="-128"/>
                <a:ea typeface="Arial Unicode MS" pitchFamily="34" charset="-128"/>
                <a:cs typeface="Arial Unicode MS" pitchFamily="34" charset="-128"/>
              </a:rPr>
              <a:t>The comparative-static ORANI model was the first large-scale CGE model produced by the IMPACT Project/CoPS and introduced many new features and benefits over the initial Johansen framework</a:t>
            </a:r>
          </a:p>
          <a:p>
            <a:pPr algn="just" eaLnBrk="1" hangingPunct="1"/>
            <a:r>
              <a:rPr lang="en-US" smtClean="0">
                <a:latin typeface="Arial Unicode MS" pitchFamily="34" charset="-128"/>
                <a:ea typeface="Arial Unicode MS" pitchFamily="34" charset="-128"/>
                <a:cs typeface="Arial Unicode MS" pitchFamily="34" charset="-128"/>
              </a:rPr>
              <a:t>In developing the MONASH model of Australia, Dixon &amp; Rimmer expanded the range of CGE applications by taking advantage of the flexibility provided in the model’s closure settings</a:t>
            </a:r>
          </a:p>
          <a:p>
            <a:pPr algn="just" eaLnBrk="1" hangingPunct="1"/>
            <a:r>
              <a:rPr lang="en-US" smtClean="0">
                <a:latin typeface="Arial Unicode MS" pitchFamily="34" charset="-128"/>
                <a:ea typeface="Arial Unicode MS" pitchFamily="34" charset="-128"/>
                <a:cs typeface="Arial Unicode MS" pitchFamily="34" charset="-128"/>
              </a:rPr>
              <a:t>In addition to policy impact analysis, dynamic Monash-style CGE models are now also used for explaining periods of history; estimating changes in technology, consumer preferences and other unobservable variables; and creating baseline forecasts</a:t>
            </a:r>
          </a:p>
          <a:p>
            <a:pPr eaLnBrk="1" hangingPunct="1"/>
            <a:endParaRPr 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9991EC2-8E60-4E35-A737-0ABA60594B55}" type="slidenum">
              <a:rPr lang="en-GB" sz="1200" smtClean="0">
                <a:solidFill>
                  <a:srgbClr val="005BAB"/>
                </a:solidFill>
                <a:latin typeface="Verdana" pitchFamily="34" charset="0"/>
              </a:rPr>
              <a:pPr eaLnBrk="1" hangingPunct="1"/>
              <a:t>13</a:t>
            </a:fld>
            <a:endParaRPr lang="en-GB" sz="1200" smtClean="0">
              <a:solidFill>
                <a:srgbClr val="005BAB"/>
              </a:solidFill>
              <a:latin typeface="Verdana" pitchFamily="34" charset="0"/>
            </a:endParaRPr>
          </a:p>
        </p:txBody>
      </p:sp>
      <p:grpSp>
        <p:nvGrpSpPr>
          <p:cNvPr id="14339" name="Group 8"/>
          <p:cNvGrpSpPr>
            <a:grpSpLocks/>
          </p:cNvGrpSpPr>
          <p:nvPr/>
        </p:nvGrpSpPr>
        <p:grpSpPr bwMode="auto">
          <a:xfrm>
            <a:off x="0" y="0"/>
            <a:ext cx="9144000" cy="5929313"/>
            <a:chOff x="0" y="0"/>
            <a:chExt cx="5760" cy="3842"/>
          </a:xfrm>
        </p:grpSpPr>
        <p:pic>
          <p:nvPicPr>
            <p:cNvPr id="14342"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4340"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Tasks in CGE Modelling</a:t>
            </a:r>
          </a:p>
        </p:txBody>
      </p:sp>
      <p:sp>
        <p:nvSpPr>
          <p:cNvPr id="14341" name="Rectangle 3"/>
          <p:cNvSpPr>
            <a:spLocks noGrp="1" noChangeArrowheads="1"/>
          </p:cNvSpPr>
          <p:nvPr>
            <p:ph type="body" idx="1"/>
          </p:nvPr>
        </p:nvSpPr>
        <p:spPr>
          <a:xfrm>
            <a:off x="611188" y="1484313"/>
            <a:ext cx="7242175" cy="4572000"/>
          </a:xfrm>
        </p:spPr>
        <p:txBody>
          <a:bodyPr/>
          <a:lstStyle/>
          <a:p>
            <a:pPr eaLnBrk="1" hangingPunct="1"/>
            <a:r>
              <a:rPr lang="en-US" smtClean="0">
                <a:latin typeface="Arial Unicode MS" pitchFamily="34" charset="-128"/>
                <a:ea typeface="Arial Unicode MS" pitchFamily="34" charset="-128"/>
                <a:cs typeface="Arial Unicode MS" pitchFamily="34" charset="-128"/>
              </a:rPr>
              <a:t>Four basic tasks distinguish CGE based analysis</a:t>
            </a:r>
          </a:p>
          <a:p>
            <a:pPr algn="just" eaLnBrk="1" hangingPunct="1"/>
            <a:endParaRPr lang="en-US" sz="1000" smtClean="0">
              <a:latin typeface="Arial Unicode MS" pitchFamily="34" charset="-128"/>
              <a:ea typeface="Arial Unicode MS" pitchFamily="34" charset="-128"/>
              <a:cs typeface="Arial Unicode MS" pitchFamily="34" charset="-128"/>
            </a:endParaRPr>
          </a:p>
          <a:p>
            <a:pPr lvl="1"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First is theoretical derivation and description of the model, which incorporates the formal theory and linearisation of equations</a:t>
            </a:r>
          </a:p>
          <a:p>
            <a:pPr lvl="1"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Second is calibration, which incorporates the construction of a balanced database and evaluation of coefficients and parameters for a single base year </a:t>
            </a:r>
          </a:p>
          <a:p>
            <a:pPr lvl="1"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Third is solving the model using a suitable closure (the series of matrix manipulations required to solve the model is done by GEMPACK, but the model closure is user-determined)</a:t>
            </a:r>
          </a:p>
          <a:p>
            <a:pPr lvl="1" algn="just"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The final task involves proper interpretation of simulation results, drawing only on values given in the database, the underlying theory or the assumptions implied by the model’s closure setting (the use of small back-of-the-envelope models are useful in this regard)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BABBA3C2-AD05-4AF5-9AC1-122689D19612}" type="slidenum">
              <a:rPr lang="en-GB" sz="1200" smtClean="0">
                <a:solidFill>
                  <a:srgbClr val="005BAB"/>
                </a:solidFill>
                <a:latin typeface="Verdana" pitchFamily="34" charset="0"/>
              </a:rPr>
              <a:pPr eaLnBrk="1" hangingPunct="1"/>
              <a:t>14</a:t>
            </a:fld>
            <a:endParaRPr lang="en-GB" sz="1200" smtClean="0">
              <a:solidFill>
                <a:srgbClr val="005BAB"/>
              </a:solidFill>
              <a:latin typeface="Verdana" pitchFamily="34" charset="0"/>
            </a:endParaRPr>
          </a:p>
        </p:txBody>
      </p:sp>
      <p:pic>
        <p:nvPicPr>
          <p:cNvPr id="15363"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A Stylized BOTE CGE Model</a:t>
            </a:r>
          </a:p>
        </p:txBody>
      </p:sp>
      <p:sp>
        <p:nvSpPr>
          <p:cNvPr id="15366" name="Rectangle 3"/>
          <p:cNvSpPr>
            <a:spLocks noGrp="1" noChangeArrowheads="1"/>
          </p:cNvSpPr>
          <p:nvPr>
            <p:ph type="body" idx="1"/>
          </p:nvPr>
        </p:nvSpPr>
        <p:spPr>
          <a:xfrm>
            <a:off x="685800" y="1673225"/>
            <a:ext cx="7162800" cy="4349750"/>
          </a:xfrm>
        </p:spPr>
        <p:txBody>
          <a:bodyPr/>
          <a:lstStyle/>
          <a:p>
            <a:pPr>
              <a:spcBef>
                <a:spcPts val="400"/>
              </a:spcBef>
            </a:pPr>
            <a:r>
              <a:rPr lang="en-US" b="1" smtClean="0">
                <a:latin typeface="Arial Unicode MS" pitchFamily="34" charset="-128"/>
                <a:ea typeface="Arial Unicode MS" pitchFamily="34" charset="-128"/>
                <a:cs typeface="Arial Unicode MS" pitchFamily="34" charset="-128"/>
              </a:rPr>
              <a:t>GDP 		= C + I + G + (X – M)	(1)</a:t>
            </a:r>
          </a:p>
          <a:p>
            <a:pPr>
              <a:spcBef>
                <a:spcPts val="400"/>
              </a:spcBef>
            </a:pPr>
            <a:r>
              <a:rPr lang="en-US" b="1" smtClean="0">
                <a:latin typeface="Arial Unicode MS" pitchFamily="34" charset="-128"/>
                <a:ea typeface="Arial Unicode MS" pitchFamily="34" charset="-128"/>
                <a:cs typeface="Arial Unicode MS" pitchFamily="34" charset="-128"/>
              </a:rPr>
              <a:t>GDP 		= A*f(K, L)		(2)</a:t>
            </a:r>
          </a:p>
          <a:p>
            <a:pPr>
              <a:spcBef>
                <a:spcPts val="400"/>
              </a:spcBef>
            </a:pPr>
            <a:r>
              <a:rPr lang="en-US" b="1" smtClean="0">
                <a:latin typeface="Arial Unicode MS" pitchFamily="34" charset="-128"/>
                <a:ea typeface="Arial Unicode MS" pitchFamily="34" charset="-128"/>
                <a:cs typeface="Arial Unicode MS" pitchFamily="34" charset="-128"/>
              </a:rPr>
              <a:t>C + G 	= APC*GDP		(3)</a:t>
            </a:r>
          </a:p>
          <a:p>
            <a:pPr>
              <a:spcBef>
                <a:spcPts val="400"/>
              </a:spcBef>
            </a:pPr>
            <a:r>
              <a:rPr lang="en-US" b="1" smtClean="0">
                <a:latin typeface="Arial Unicode MS" pitchFamily="34" charset="-128"/>
                <a:ea typeface="Arial Unicode MS" pitchFamily="34" charset="-128"/>
                <a:cs typeface="Arial Unicode MS" pitchFamily="34" charset="-128"/>
              </a:rPr>
              <a:t>C/G 		= R_CG			(4)</a:t>
            </a:r>
          </a:p>
          <a:p>
            <a:pPr>
              <a:spcBef>
                <a:spcPts val="400"/>
              </a:spcBef>
            </a:pPr>
            <a:r>
              <a:rPr lang="en-US" b="1" smtClean="0">
                <a:latin typeface="Arial Unicode MS" pitchFamily="34" charset="-128"/>
                <a:ea typeface="Arial Unicode MS" pitchFamily="34" charset="-128"/>
                <a:cs typeface="Arial Unicode MS" pitchFamily="34" charset="-128"/>
              </a:rPr>
              <a:t>M 		= f(GDP, TofT, Twist)	(5)</a:t>
            </a:r>
          </a:p>
          <a:p>
            <a:pPr>
              <a:spcBef>
                <a:spcPts val="400"/>
              </a:spcBef>
            </a:pPr>
            <a:r>
              <a:rPr lang="en-US" b="1" smtClean="0">
                <a:latin typeface="Arial Unicode MS" pitchFamily="34" charset="-128"/>
                <a:ea typeface="Arial Unicode MS" pitchFamily="34" charset="-128"/>
                <a:cs typeface="Arial Unicode MS" pitchFamily="34" charset="-128"/>
              </a:rPr>
              <a:t>TofT 		= f(X, F_X)		(6)</a:t>
            </a:r>
          </a:p>
          <a:p>
            <a:pPr>
              <a:spcBef>
                <a:spcPts val="400"/>
              </a:spcBef>
            </a:pPr>
            <a:r>
              <a:rPr lang="en-US" b="1" smtClean="0">
                <a:latin typeface="Arial Unicode MS" pitchFamily="34" charset="-128"/>
                <a:ea typeface="Arial Unicode MS" pitchFamily="34" charset="-128"/>
                <a:cs typeface="Arial Unicode MS" pitchFamily="34" charset="-128"/>
              </a:rPr>
              <a:t>I 		= f(RoR, F_I)		(7)</a:t>
            </a:r>
          </a:p>
          <a:p>
            <a:pPr>
              <a:spcBef>
                <a:spcPts val="400"/>
              </a:spcBef>
            </a:pPr>
            <a:r>
              <a:rPr lang="en-US" b="1" smtClean="0">
                <a:latin typeface="Arial Unicode MS" pitchFamily="34" charset="-128"/>
                <a:ea typeface="Arial Unicode MS" pitchFamily="34" charset="-128"/>
                <a:cs typeface="Arial Unicode MS" pitchFamily="34" charset="-128"/>
              </a:rPr>
              <a:t>R_IK		= I/K			(8)</a:t>
            </a:r>
          </a:p>
          <a:p>
            <a:pPr>
              <a:spcBef>
                <a:spcPts val="400"/>
              </a:spcBef>
            </a:pPr>
            <a:r>
              <a:rPr lang="en-US" b="1" smtClean="0">
                <a:latin typeface="Arial Unicode MS" pitchFamily="34" charset="-128"/>
                <a:ea typeface="Arial Unicode MS" pitchFamily="34" charset="-128"/>
                <a:cs typeface="Arial Unicode MS" pitchFamily="34" charset="-128"/>
              </a:rPr>
              <a:t>CPI		= f(PY, TofT)		(9)</a:t>
            </a:r>
          </a:p>
          <a:p>
            <a:pPr>
              <a:spcBef>
                <a:spcPts val="400"/>
              </a:spcBef>
            </a:pPr>
            <a:r>
              <a:rPr lang="en-US" b="1" smtClean="0">
                <a:latin typeface="Arial Unicode MS" pitchFamily="34" charset="-128"/>
                <a:ea typeface="Arial Unicode MS" pitchFamily="34" charset="-128"/>
                <a:cs typeface="Arial Unicode MS" pitchFamily="34" charset="-128"/>
              </a:rPr>
              <a:t>RoR		= f(K/L, TofT, A)		(10)</a:t>
            </a:r>
          </a:p>
          <a:p>
            <a:pPr>
              <a:spcBef>
                <a:spcPts val="400"/>
              </a:spcBef>
            </a:pPr>
            <a:r>
              <a:rPr lang="en-US" b="1" smtClean="0">
                <a:latin typeface="Arial Unicode MS" pitchFamily="34" charset="-128"/>
                <a:ea typeface="Arial Unicode MS" pitchFamily="34" charset="-128"/>
                <a:cs typeface="Arial Unicode MS" pitchFamily="34" charset="-128"/>
              </a:rPr>
              <a:t>RW		= f(K/L, TofT, A)		(11)</a:t>
            </a:r>
          </a:p>
          <a:p>
            <a:pPr eaLnBrk="1" hangingPunct="1"/>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BED89B7-E9F2-4593-BB30-8000BF027E02}" type="slidenum">
              <a:rPr lang="en-GB" sz="1200" smtClean="0">
                <a:solidFill>
                  <a:srgbClr val="005BAB"/>
                </a:solidFill>
                <a:latin typeface="Verdana" pitchFamily="34" charset="0"/>
              </a:rPr>
              <a:pPr eaLnBrk="1" hangingPunct="1"/>
              <a:t>15</a:t>
            </a:fld>
            <a:endParaRPr lang="en-GB" sz="1200" smtClean="0">
              <a:solidFill>
                <a:srgbClr val="005BAB"/>
              </a:solidFill>
              <a:latin typeface="Verdana" pitchFamily="34" charset="0"/>
            </a:endParaRPr>
          </a:p>
        </p:txBody>
      </p:sp>
      <p:grpSp>
        <p:nvGrpSpPr>
          <p:cNvPr id="16387" name="Group 8"/>
          <p:cNvGrpSpPr>
            <a:grpSpLocks/>
          </p:cNvGrpSpPr>
          <p:nvPr/>
        </p:nvGrpSpPr>
        <p:grpSpPr bwMode="auto">
          <a:xfrm>
            <a:off x="0" y="0"/>
            <a:ext cx="9144000" cy="5929313"/>
            <a:chOff x="0" y="0"/>
            <a:chExt cx="5760" cy="3842"/>
          </a:xfrm>
        </p:grpSpPr>
        <p:pic>
          <p:nvPicPr>
            <p:cNvPr id="16390"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88"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BOTE Model Closure</a:t>
            </a:r>
          </a:p>
        </p:txBody>
      </p:sp>
      <p:sp>
        <p:nvSpPr>
          <p:cNvPr id="16389" name="Rectangle 3"/>
          <p:cNvSpPr>
            <a:spLocks noGrp="1" noChangeArrowheads="1"/>
          </p:cNvSpPr>
          <p:nvPr>
            <p:ph type="body" idx="1"/>
          </p:nvPr>
        </p:nvSpPr>
        <p:spPr>
          <a:xfrm>
            <a:off x="714375" y="1571625"/>
            <a:ext cx="7026275" cy="4572000"/>
          </a:xfrm>
        </p:spPr>
        <p:txBody>
          <a:bodyPr/>
          <a:lstStyle/>
          <a:p>
            <a:pPr algn="just"/>
            <a:r>
              <a:rPr lang="en-US" dirty="0" smtClean="0">
                <a:latin typeface="Arial Unicode MS" pitchFamily="34" charset="-128"/>
                <a:ea typeface="Arial Unicode MS" pitchFamily="34" charset="-128"/>
                <a:cs typeface="Arial Unicode MS" pitchFamily="34" charset="-128"/>
              </a:rPr>
              <a:t>Number of equations = 11</a:t>
            </a:r>
          </a:p>
          <a:p>
            <a:pPr algn="just"/>
            <a:r>
              <a:rPr lang="en-US" dirty="0" smtClean="0">
                <a:latin typeface="Arial Unicode MS" pitchFamily="34" charset="-128"/>
                <a:ea typeface="Arial Unicode MS" pitchFamily="34" charset="-128"/>
                <a:cs typeface="Arial Unicode MS" pitchFamily="34" charset="-128"/>
              </a:rPr>
              <a:t>Number of variables = 20</a:t>
            </a:r>
          </a:p>
          <a:p>
            <a:pPr algn="just"/>
            <a:r>
              <a:rPr lang="en-US" dirty="0" smtClean="0">
                <a:latin typeface="Arial Unicode MS" pitchFamily="34" charset="-128"/>
                <a:ea typeface="Arial Unicode MS" pitchFamily="34" charset="-128"/>
                <a:cs typeface="Arial Unicode MS" pitchFamily="34" charset="-128"/>
              </a:rPr>
              <a:t>In order to close the model and compute a solution 9 variables must therefore be treated as </a:t>
            </a:r>
            <a:r>
              <a:rPr lang="en-US" dirty="0" smtClean="0">
                <a:solidFill>
                  <a:srgbClr val="00B050"/>
                </a:solidFill>
                <a:latin typeface="Arial Unicode MS" pitchFamily="34" charset="-128"/>
                <a:ea typeface="Arial Unicode MS" pitchFamily="34" charset="-128"/>
                <a:cs typeface="Arial Unicode MS" pitchFamily="34" charset="-128"/>
              </a:rPr>
              <a:t>exogenous</a:t>
            </a:r>
          </a:p>
          <a:p>
            <a:pPr algn="just"/>
            <a:r>
              <a:rPr lang="en-US" dirty="0" smtClean="0">
                <a:latin typeface="Arial Unicode MS" pitchFamily="34" charset="-128"/>
                <a:ea typeface="Arial Unicode MS" pitchFamily="34" charset="-128"/>
                <a:cs typeface="Arial Unicode MS" pitchFamily="34" charset="-128"/>
              </a:rPr>
              <a:t>The selection of </a:t>
            </a:r>
            <a:r>
              <a:rPr lang="en-US" dirty="0" smtClean="0">
                <a:solidFill>
                  <a:srgbClr val="00B050"/>
                </a:solidFill>
                <a:latin typeface="Arial Unicode MS" pitchFamily="34" charset="-128"/>
                <a:ea typeface="Arial Unicode MS" pitchFamily="34" charset="-128"/>
                <a:cs typeface="Arial Unicode MS" pitchFamily="34" charset="-128"/>
              </a:rPr>
              <a:t>exogenous</a:t>
            </a:r>
            <a:r>
              <a:rPr lang="en-US" dirty="0" smtClean="0">
                <a:latin typeface="Arial Unicode MS" pitchFamily="34" charset="-128"/>
                <a:ea typeface="Arial Unicode MS" pitchFamily="34" charset="-128"/>
                <a:cs typeface="Arial Unicode MS" pitchFamily="34" charset="-128"/>
              </a:rPr>
              <a:t> variables should be chosen to best describe the economic environment for which the simulation is run</a:t>
            </a:r>
            <a:endParaRPr lang="en-GB" dirty="0" smtClean="0">
              <a:latin typeface="Arial Unicode MS" pitchFamily="34" charset="-128"/>
              <a:ea typeface="Arial Unicode MS" pitchFamily="34" charset="-128"/>
              <a:cs typeface="Arial Unicode MS" pitchFamily="34" charset="-128"/>
            </a:endParaRPr>
          </a:p>
          <a:p>
            <a:pPr algn="just" eaLnBrk="1" hangingPunct="1"/>
            <a:r>
              <a:rPr lang="en-US" dirty="0" smtClean="0">
                <a:latin typeface="Arial Unicode MS" pitchFamily="34" charset="-128"/>
                <a:ea typeface="Arial Unicode MS" pitchFamily="34" charset="-128"/>
                <a:cs typeface="Arial Unicode MS" pitchFamily="34" charset="-128"/>
              </a:rPr>
              <a:t>The choice of model closure is one of the most important aspects in economy-wide modelling as the assumptions imposed by the closure (exogenous vs endogenous) will have an influence on the results</a:t>
            </a:r>
          </a:p>
          <a:p>
            <a:pPr algn="just" eaLnBrk="1" hangingPunct="1"/>
            <a:r>
              <a:rPr lang="en-US" dirty="0" smtClean="0">
                <a:latin typeface="Arial Unicode MS" pitchFamily="34" charset="-128"/>
                <a:ea typeface="Arial Unicode MS" pitchFamily="34" charset="-128"/>
                <a:cs typeface="Arial Unicode MS" pitchFamily="34" charset="-128"/>
              </a:rPr>
              <a:t>For detailed CGE models the number of equations and variables can be very large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CE107F7-63A3-4A1E-92EE-C17E9D81B90E}" type="slidenum">
              <a:rPr lang="en-GB" sz="1200" smtClean="0">
                <a:solidFill>
                  <a:srgbClr val="005BAB"/>
                </a:solidFill>
                <a:latin typeface="Verdana" pitchFamily="34" charset="0"/>
              </a:rPr>
              <a:pPr eaLnBrk="1" hangingPunct="1"/>
              <a:t>16</a:t>
            </a:fld>
            <a:endParaRPr lang="en-GB" sz="1200" smtClean="0">
              <a:solidFill>
                <a:srgbClr val="005BAB"/>
              </a:solidFill>
              <a:latin typeface="Verdana" pitchFamily="34" charset="0"/>
            </a:endParaRPr>
          </a:p>
        </p:txBody>
      </p:sp>
      <p:pic>
        <p:nvPicPr>
          <p:cNvPr id="17411"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Decomposition Closure</a:t>
            </a:r>
            <a:endParaRPr lang="en-US" sz="2400" smtClean="0"/>
          </a:p>
        </p:txBody>
      </p:sp>
      <p:sp>
        <p:nvSpPr>
          <p:cNvPr id="17414" name="Rectangle 3"/>
          <p:cNvSpPr>
            <a:spLocks noGrp="1" noChangeArrowheads="1"/>
          </p:cNvSpPr>
          <p:nvPr>
            <p:ph type="body" idx="1"/>
          </p:nvPr>
        </p:nvSpPr>
        <p:spPr>
          <a:xfrm>
            <a:off x="685800" y="1673225"/>
            <a:ext cx="6934200" cy="4349750"/>
          </a:xfrm>
        </p:spPr>
        <p:txBody>
          <a:bodyPr/>
          <a:lstStyle/>
          <a:p>
            <a:pPr algn="just"/>
            <a:r>
              <a:rPr lang="en-US" smtClean="0">
                <a:latin typeface="Arial Unicode MS" pitchFamily="34" charset="-128"/>
                <a:ea typeface="Arial Unicode MS" pitchFamily="34" charset="-128"/>
                <a:cs typeface="Arial Unicode MS" pitchFamily="34" charset="-128"/>
              </a:rPr>
              <a:t>Typical one-period long-run closure</a:t>
            </a:r>
          </a:p>
          <a:p>
            <a:pPr algn="just"/>
            <a:r>
              <a:rPr lang="en-US" smtClean="0">
                <a:latin typeface="Arial Unicode MS" pitchFamily="34" charset="-128"/>
                <a:ea typeface="Arial Unicode MS" pitchFamily="34" charset="-128"/>
                <a:cs typeface="Arial Unicode MS" pitchFamily="34" charset="-128"/>
              </a:rPr>
              <a:t>Good starting point from where to develop other model closures (and therefore applications) too</a:t>
            </a:r>
          </a:p>
          <a:p>
            <a:pPr algn="just"/>
            <a:r>
              <a:rPr lang="en-US" smtClean="0">
                <a:latin typeface="Arial Unicode MS" pitchFamily="34" charset="-128"/>
                <a:ea typeface="Arial Unicode MS" pitchFamily="34" charset="-128"/>
                <a:cs typeface="Arial Unicode MS" pitchFamily="34" charset="-128"/>
              </a:rPr>
              <a:t>Imposes usual neoclassical long-run assumptions (real wages adjust to clear labour markets at full employment levels, capital stock increases with the amount of net investment)</a:t>
            </a:r>
          </a:p>
          <a:p>
            <a:pPr algn="just"/>
            <a:r>
              <a:rPr lang="en-US" smtClean="0">
                <a:latin typeface="Arial Unicode MS" pitchFamily="34" charset="-128"/>
                <a:ea typeface="Arial Unicode MS" pitchFamily="34" charset="-128"/>
                <a:cs typeface="Arial Unicode MS" pitchFamily="34" charset="-128"/>
              </a:rPr>
              <a:t>Often used to identify the roles in growth of industry outputs and other naturally endogenous variables of changes in technology, changes in preferences, and changes in other naturally </a:t>
            </a:r>
            <a:r>
              <a:rPr lang="en-US" smtClean="0">
                <a:solidFill>
                  <a:srgbClr val="00B050"/>
                </a:solidFill>
                <a:latin typeface="Arial Unicode MS" pitchFamily="34" charset="-128"/>
                <a:ea typeface="Arial Unicode MS" pitchFamily="34" charset="-128"/>
                <a:cs typeface="Arial Unicode MS" pitchFamily="34" charset="-128"/>
              </a:rPr>
              <a:t>exogenous</a:t>
            </a:r>
            <a:r>
              <a:rPr lang="en-US" smtClean="0">
                <a:latin typeface="Arial Unicode MS" pitchFamily="34" charset="-128"/>
                <a:ea typeface="Arial Unicode MS" pitchFamily="34" charset="-128"/>
                <a:cs typeface="Arial Unicode MS" pitchFamily="34" charset="-128"/>
              </a:rPr>
              <a:t> variables</a:t>
            </a:r>
            <a:endParaRPr lang="en-GB" smtClean="0">
              <a:latin typeface="Arial Unicode MS" pitchFamily="34" charset="-128"/>
              <a:ea typeface="Arial Unicode MS" pitchFamily="34" charset="-128"/>
              <a:cs typeface="Arial Unicode MS" pitchFamily="34" charset="-128"/>
            </a:endParaRPr>
          </a:p>
          <a:p>
            <a:pPr eaLnBrk="1" hangingPunct="1"/>
            <a:endParaRPr 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75C775F-681B-402D-8736-7FF7B7AABD03}" type="slidenum">
              <a:rPr lang="en-GB" sz="1200" smtClean="0">
                <a:solidFill>
                  <a:srgbClr val="005BAB"/>
                </a:solidFill>
                <a:latin typeface="Verdana" pitchFamily="34" charset="0"/>
              </a:rPr>
              <a:pPr eaLnBrk="1" hangingPunct="1"/>
              <a:t>17</a:t>
            </a:fld>
            <a:endParaRPr lang="en-GB" sz="1200" smtClean="0">
              <a:solidFill>
                <a:srgbClr val="005BAB"/>
              </a:solidFill>
              <a:latin typeface="Verdana" pitchFamily="34" charset="0"/>
            </a:endParaRPr>
          </a:p>
        </p:txBody>
      </p:sp>
      <p:grpSp>
        <p:nvGrpSpPr>
          <p:cNvPr id="18435" name="Group 8"/>
          <p:cNvGrpSpPr>
            <a:grpSpLocks/>
          </p:cNvGrpSpPr>
          <p:nvPr/>
        </p:nvGrpSpPr>
        <p:grpSpPr bwMode="auto">
          <a:xfrm>
            <a:off x="0" y="0"/>
            <a:ext cx="9144000" cy="5929313"/>
            <a:chOff x="0" y="0"/>
            <a:chExt cx="5760" cy="3842"/>
          </a:xfrm>
        </p:grpSpPr>
        <p:pic>
          <p:nvPicPr>
            <p:cNvPr id="18438"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436"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BOTE Decomposition Closure</a:t>
            </a:r>
          </a:p>
        </p:txBody>
      </p:sp>
      <p:sp>
        <p:nvSpPr>
          <p:cNvPr id="18437" name="Rectangle 3"/>
          <p:cNvSpPr>
            <a:spLocks noGrp="1" noChangeArrowheads="1"/>
          </p:cNvSpPr>
          <p:nvPr>
            <p:ph type="body" idx="1"/>
          </p:nvPr>
        </p:nvSpPr>
        <p:spPr>
          <a:xfrm>
            <a:off x="714375" y="1571625"/>
            <a:ext cx="7162800" cy="4572000"/>
          </a:xfrm>
        </p:spPr>
        <p:txBody>
          <a:bodyPr/>
          <a:lstStyle/>
          <a:p>
            <a:pPr>
              <a:lnSpc>
                <a:spcPct val="90000"/>
              </a:lnSpc>
              <a:spcBef>
                <a:spcPts val="400"/>
              </a:spcBef>
            </a:pPr>
            <a:r>
              <a:rPr lang="en-US" b="1" smtClean="0">
                <a:latin typeface="Arial Unicode MS" pitchFamily="34" charset="-128"/>
                <a:ea typeface="Arial Unicode MS" pitchFamily="34" charset="-128"/>
                <a:cs typeface="Arial Unicode MS" pitchFamily="34" charset="-128"/>
              </a:rPr>
              <a:t>GDP</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C + I + G + (X – M)</a:t>
            </a:r>
            <a:r>
              <a:rPr lang="en-US" b="1" smtClean="0">
                <a:solidFill>
                  <a:srgbClr val="000000"/>
                </a:solidFill>
                <a:latin typeface="Arial Unicode MS" pitchFamily="34" charset="-128"/>
                <a:ea typeface="Arial Unicode MS" pitchFamily="34" charset="-128"/>
                <a:cs typeface="Arial Unicode MS" pitchFamily="34" charset="-128"/>
              </a:rPr>
              <a:t>	(1)	X	vi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GDP</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a:t>
            </a:r>
            <a:r>
              <a:rPr lang="en-US" b="1" smtClean="0">
                <a:latin typeface="Arial Unicode MS" pitchFamily="34" charset="-128"/>
                <a:ea typeface="Arial Unicode MS" pitchFamily="34" charset="-128"/>
                <a:cs typeface="Arial Unicode MS" pitchFamily="34" charset="-128"/>
              </a:rPr>
              <a:t>*f(K, </a:t>
            </a:r>
            <a:r>
              <a:rPr lang="en-US" b="1" i="1" smtClean="0">
                <a:solidFill>
                  <a:srgbClr val="00B050"/>
                </a:solidFill>
                <a:latin typeface="Arial Unicode MS" pitchFamily="34" charset="-128"/>
                <a:ea typeface="Arial Unicode MS" pitchFamily="34" charset="-128"/>
                <a:cs typeface="Arial Unicode MS" pitchFamily="34" charset="-128"/>
              </a:rPr>
              <a:t>L</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(2)	GDP	iii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C + G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APC</a:t>
            </a:r>
            <a:r>
              <a:rPr lang="en-US" b="1" smtClean="0">
                <a:latin typeface="Arial Unicode MS" pitchFamily="34" charset="-128"/>
                <a:ea typeface="Arial Unicode MS" pitchFamily="34" charset="-128"/>
                <a:cs typeface="Arial Unicode MS" pitchFamily="34" charset="-128"/>
              </a:rPr>
              <a:t>*GDP</a:t>
            </a:r>
            <a:r>
              <a:rPr lang="en-US" b="1" smtClean="0">
                <a:solidFill>
                  <a:srgbClr val="000000"/>
                </a:solidFill>
                <a:latin typeface="Arial Unicode MS" pitchFamily="34" charset="-128"/>
                <a:ea typeface="Arial Unicode MS" pitchFamily="34" charset="-128"/>
                <a:cs typeface="Arial Unicode MS" pitchFamily="34" charset="-128"/>
              </a:rPr>
              <a:t>		(3)	C	iv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C/G</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R_CG</a:t>
            </a:r>
            <a:r>
              <a:rPr lang="en-US" b="1" smtClean="0">
                <a:solidFill>
                  <a:srgbClr val="000000"/>
                </a:solidFill>
                <a:latin typeface="Arial Unicode MS" pitchFamily="34" charset="-128"/>
                <a:ea typeface="Arial Unicode MS" pitchFamily="34" charset="-128"/>
                <a:cs typeface="Arial Unicode MS" pitchFamily="34" charset="-128"/>
              </a:rPr>
              <a:t>			(4)	G	iv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M 		= f(GDP, </a:t>
            </a:r>
            <a:r>
              <a:rPr lang="en-US" b="1" i="1" smtClean="0">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Twist</a:t>
            </a:r>
            <a:r>
              <a:rPr lang="en-US" b="1" smtClean="0">
                <a:latin typeface="Arial Unicode MS" pitchFamily="34" charset="-128"/>
                <a:ea typeface="Arial Unicode MS" pitchFamily="34" charset="-128"/>
                <a:cs typeface="Arial Unicode MS" pitchFamily="34" charset="-128"/>
              </a:rPr>
              <a:t>)	</a:t>
            </a:r>
            <a:r>
              <a:rPr lang="en-US" b="1" smtClean="0">
                <a:solidFill>
                  <a:schemeClr val="tx1"/>
                </a:solidFill>
                <a:latin typeface="Arial Unicode MS" pitchFamily="34" charset="-128"/>
                <a:ea typeface="Arial Unicode MS" pitchFamily="34" charset="-128"/>
                <a:cs typeface="Arial Unicode MS" pitchFamily="34" charset="-128"/>
              </a:rPr>
              <a:t>(5)	M	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TofT 		= f(X, </a:t>
            </a:r>
            <a:r>
              <a:rPr lang="en-US" b="1" i="1" smtClean="0">
                <a:solidFill>
                  <a:srgbClr val="00B050"/>
                </a:solidFill>
                <a:latin typeface="Arial Unicode MS" pitchFamily="34" charset="-128"/>
                <a:ea typeface="Arial Unicode MS" pitchFamily="34" charset="-128"/>
                <a:cs typeface="Arial Unicode MS" pitchFamily="34" charset="-128"/>
              </a:rPr>
              <a:t>F_X</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(6)	TofT	vii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I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a:t>
            </a:r>
            <a:r>
              <a:rPr lang="en-US" b="1" i="1" smtClean="0">
                <a:solidFill>
                  <a:srgbClr val="00B050"/>
                </a:solidFill>
                <a:latin typeface="Arial Unicode MS" pitchFamily="34" charset="-128"/>
                <a:ea typeface="Arial Unicode MS" pitchFamily="34" charset="-128"/>
                <a:cs typeface="Arial Unicode MS" pitchFamily="34" charset="-128"/>
              </a:rPr>
              <a:t>RoR</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F_I</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(7)	I	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R_IK</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I/K</a:t>
            </a:r>
            <a:r>
              <a:rPr lang="en-US" b="1" smtClean="0">
                <a:solidFill>
                  <a:srgbClr val="000000"/>
                </a:solidFill>
                <a:latin typeface="Arial Unicode MS" pitchFamily="34" charset="-128"/>
                <a:ea typeface="Arial Unicode MS" pitchFamily="34" charset="-128"/>
                <a:cs typeface="Arial Unicode MS" pitchFamily="34" charset="-128"/>
              </a:rPr>
              <a:t>			(8)	R_IK	ii</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CPI</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f(PY,</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TofT)</a:t>
            </a:r>
            <a:r>
              <a:rPr lang="en-US" b="1" smtClean="0">
                <a:solidFill>
                  <a:srgbClr val="000000"/>
                </a:solidFill>
                <a:latin typeface="Arial Unicode MS" pitchFamily="34" charset="-128"/>
                <a:ea typeface="Arial Unicode MS" pitchFamily="34" charset="-128"/>
                <a:cs typeface="Arial Unicode MS" pitchFamily="34" charset="-128"/>
              </a:rPr>
              <a:t>		(9)	PY	viii</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RoR</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f(K/</a:t>
            </a:r>
            <a:r>
              <a:rPr lang="en-US" b="1" i="1" smtClean="0">
                <a:solidFill>
                  <a:srgbClr val="00B050"/>
                </a:solidFill>
                <a:latin typeface="Arial Unicode MS" pitchFamily="34" charset="-128"/>
                <a:ea typeface="Arial Unicode MS" pitchFamily="34" charset="-128"/>
                <a:cs typeface="Arial Unicode MS" pitchFamily="34" charset="-128"/>
              </a:rPr>
              <a:t>L</a:t>
            </a:r>
            <a:r>
              <a:rPr lang="en-US" b="1" smtClean="0">
                <a:latin typeface="Arial Unicode MS" pitchFamily="34" charset="-128"/>
                <a:ea typeface="Arial Unicode MS" pitchFamily="34" charset="-128"/>
                <a:cs typeface="Arial Unicode MS" pitchFamily="34" charset="-128"/>
              </a:rPr>
              <a:t>, </a:t>
            </a:r>
            <a:r>
              <a:rPr lang="en-US" b="1" i="1" smtClean="0">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(10)	K	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RW		= f(K/</a:t>
            </a:r>
            <a:r>
              <a:rPr lang="en-US" b="1" i="1" smtClean="0">
                <a:solidFill>
                  <a:srgbClr val="00B050"/>
                </a:solidFill>
                <a:latin typeface="Arial Unicode MS" pitchFamily="34" charset="-128"/>
                <a:ea typeface="Arial Unicode MS" pitchFamily="34" charset="-128"/>
                <a:cs typeface="Arial Unicode MS" pitchFamily="34" charset="-128"/>
              </a:rPr>
              <a:t>L</a:t>
            </a:r>
            <a:r>
              <a:rPr lang="en-US" b="1" smtClean="0">
                <a:latin typeface="Arial Unicode MS" pitchFamily="34" charset="-128"/>
                <a:ea typeface="Arial Unicode MS" pitchFamily="34" charset="-128"/>
                <a:cs typeface="Arial Unicode MS" pitchFamily="34" charset="-128"/>
              </a:rPr>
              <a:t>, </a:t>
            </a:r>
            <a:r>
              <a:rPr lang="en-US" b="1" i="1" smtClean="0">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(11)	RW	i</a:t>
            </a:r>
          </a:p>
          <a:p>
            <a:pPr eaLnBrk="1" hangingPunct="1"/>
            <a:endParaRPr lang="en-US" b="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0A03302-EFE7-436C-8FFD-31CC560D5F2D}" type="slidenum">
              <a:rPr lang="en-GB" sz="1200" smtClean="0">
                <a:solidFill>
                  <a:srgbClr val="005BAB"/>
                </a:solidFill>
                <a:latin typeface="Verdana" pitchFamily="34" charset="0"/>
              </a:rPr>
              <a:pPr eaLnBrk="1" hangingPunct="1"/>
              <a:t>18</a:t>
            </a:fld>
            <a:endParaRPr lang="en-GB" sz="1200" smtClean="0">
              <a:solidFill>
                <a:srgbClr val="005BAB"/>
              </a:solidFill>
              <a:latin typeface="Verdana" pitchFamily="34" charset="0"/>
            </a:endParaRPr>
          </a:p>
        </p:txBody>
      </p:sp>
      <p:pic>
        <p:nvPicPr>
          <p:cNvPr id="19459"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Forecast Closure</a:t>
            </a:r>
          </a:p>
        </p:txBody>
      </p:sp>
      <p:sp>
        <p:nvSpPr>
          <p:cNvPr id="19462" name="Rectangle 3"/>
          <p:cNvSpPr>
            <a:spLocks noGrp="1" noChangeArrowheads="1"/>
          </p:cNvSpPr>
          <p:nvPr>
            <p:ph type="body" idx="1"/>
          </p:nvPr>
        </p:nvSpPr>
        <p:spPr>
          <a:xfrm>
            <a:off x="685800" y="1673225"/>
            <a:ext cx="7162800" cy="4349750"/>
          </a:xfrm>
        </p:spPr>
        <p:txBody>
          <a:bodyPr/>
          <a:lstStyle/>
          <a:p>
            <a:pPr algn="just"/>
            <a:r>
              <a:rPr lang="en-US" smtClean="0">
                <a:latin typeface="Arial Unicode MS" pitchFamily="34" charset="-128"/>
                <a:ea typeface="Arial Unicode MS" pitchFamily="34" charset="-128"/>
                <a:cs typeface="Arial Unicode MS" pitchFamily="34" charset="-128"/>
              </a:rPr>
              <a:t>Used to produce a believable business-as-usual baseline forecast of the economy</a:t>
            </a:r>
          </a:p>
          <a:p>
            <a:pPr algn="just"/>
            <a:r>
              <a:rPr lang="en-US" smtClean="0">
                <a:latin typeface="Arial Unicode MS" pitchFamily="34" charset="-128"/>
                <a:ea typeface="Arial Unicode MS" pitchFamily="34" charset="-128"/>
                <a:cs typeface="Arial Unicode MS" pitchFamily="34" charset="-128"/>
              </a:rPr>
              <a:t>Exogenise everything we think we know about the future</a:t>
            </a:r>
          </a:p>
          <a:p>
            <a:pPr algn="just"/>
            <a:r>
              <a:rPr lang="en-US" smtClean="0">
                <a:latin typeface="Arial Unicode MS" pitchFamily="34" charset="-128"/>
                <a:ea typeface="Arial Unicode MS" pitchFamily="34" charset="-128"/>
                <a:cs typeface="Arial Unicode MS" pitchFamily="34" charset="-128"/>
              </a:rPr>
              <a:t>Choice of </a:t>
            </a:r>
            <a:r>
              <a:rPr lang="en-US" smtClean="0">
                <a:solidFill>
                  <a:srgbClr val="00B050"/>
                </a:solidFill>
                <a:latin typeface="Arial Unicode MS" pitchFamily="34" charset="-128"/>
                <a:ea typeface="Arial Unicode MS" pitchFamily="34" charset="-128"/>
                <a:cs typeface="Arial Unicode MS" pitchFamily="34" charset="-128"/>
              </a:rPr>
              <a:t>exogenous</a:t>
            </a:r>
            <a:r>
              <a:rPr lang="en-US" smtClean="0">
                <a:latin typeface="Arial Unicode MS" pitchFamily="34" charset="-128"/>
                <a:ea typeface="Arial Unicode MS" pitchFamily="34" charset="-128"/>
                <a:cs typeface="Arial Unicode MS" pitchFamily="34" charset="-128"/>
              </a:rPr>
              <a:t> variables is therefore usually based on the availability of reliable macroeconomic forecast data</a:t>
            </a:r>
          </a:p>
          <a:p>
            <a:pPr algn="just"/>
            <a:r>
              <a:rPr lang="en-US" smtClean="0">
                <a:latin typeface="Arial Unicode MS" pitchFamily="34" charset="-128"/>
                <a:ea typeface="Arial Unicode MS" pitchFamily="34" charset="-128"/>
                <a:cs typeface="Arial Unicode MS" pitchFamily="34" charset="-128"/>
              </a:rPr>
              <a:t>Use swap statements to move from long-run to short-run forecast closure</a:t>
            </a:r>
          </a:p>
          <a:p>
            <a:pPr eaLnBrk="1" hangingPunct="1"/>
            <a:endParaRPr 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57A8BBC-23D8-4580-8224-08A0D943DD34}" type="slidenum">
              <a:rPr lang="en-GB" sz="1200" smtClean="0">
                <a:solidFill>
                  <a:srgbClr val="005BAB"/>
                </a:solidFill>
                <a:latin typeface="Verdana" pitchFamily="34" charset="0"/>
              </a:rPr>
              <a:pPr eaLnBrk="1" hangingPunct="1"/>
              <a:t>19</a:t>
            </a:fld>
            <a:endParaRPr lang="en-GB" sz="1200" smtClean="0">
              <a:solidFill>
                <a:srgbClr val="005BAB"/>
              </a:solidFill>
              <a:latin typeface="Verdana" pitchFamily="34" charset="0"/>
            </a:endParaRPr>
          </a:p>
        </p:txBody>
      </p:sp>
      <p:grpSp>
        <p:nvGrpSpPr>
          <p:cNvPr id="20483" name="Group 8"/>
          <p:cNvGrpSpPr>
            <a:grpSpLocks/>
          </p:cNvGrpSpPr>
          <p:nvPr/>
        </p:nvGrpSpPr>
        <p:grpSpPr bwMode="auto">
          <a:xfrm>
            <a:off x="0" y="0"/>
            <a:ext cx="9144000" cy="5929313"/>
            <a:chOff x="0" y="0"/>
            <a:chExt cx="5760" cy="3842"/>
          </a:xfrm>
        </p:grpSpPr>
        <p:pic>
          <p:nvPicPr>
            <p:cNvPr id="20486"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84"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Moving to a Forecast Closure</a:t>
            </a:r>
          </a:p>
        </p:txBody>
      </p:sp>
      <p:sp>
        <p:nvSpPr>
          <p:cNvPr id="18437" name="Rectangle 3"/>
          <p:cNvSpPr>
            <a:spLocks noGrp="1" noChangeArrowheads="1"/>
          </p:cNvSpPr>
          <p:nvPr>
            <p:ph type="body" idx="1"/>
          </p:nvPr>
        </p:nvSpPr>
        <p:spPr>
          <a:xfrm>
            <a:off x="714375" y="1571625"/>
            <a:ext cx="7162800" cy="4572000"/>
          </a:xfrm>
        </p:spPr>
        <p:txBody>
          <a:bodyPr/>
          <a:lstStyle/>
          <a:p>
            <a:pPr algn="just">
              <a:spcBef>
                <a:spcPts val="400"/>
              </a:spcBef>
              <a:defRPr/>
            </a:pPr>
            <a:r>
              <a:rPr lang="en-US" dirty="0" smtClean="0">
                <a:latin typeface="Arial Unicode MS" pitchFamily="34" charset="-128"/>
                <a:ea typeface="Arial Unicode MS" pitchFamily="34" charset="-128"/>
                <a:cs typeface="Arial Unicode MS" pitchFamily="34" charset="-128"/>
              </a:rPr>
              <a:t>Swaps required to move from LR to SR</a:t>
            </a:r>
          </a:p>
          <a:p>
            <a:pPr lvl="1"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L 		for 	RW	(new </a:t>
            </a:r>
            <a:r>
              <a:rPr lang="en-US" dirty="0" smtClean="0">
                <a:solidFill>
                  <a:srgbClr val="00B050"/>
                </a:solidFill>
                <a:latin typeface="Arial Unicode MS" pitchFamily="34" charset="-128"/>
                <a:ea typeface="Arial Unicode MS" pitchFamily="34" charset="-128"/>
                <a:cs typeface="Arial Unicode MS" pitchFamily="34" charset="-128"/>
              </a:rPr>
              <a:t>exogenous</a:t>
            </a:r>
            <a:r>
              <a:rPr lang="en-US" dirty="0" smtClean="0">
                <a:latin typeface="Arial Unicode MS" pitchFamily="34" charset="-128"/>
                <a:ea typeface="Arial Unicode MS" pitchFamily="34" charset="-128"/>
                <a:cs typeface="Arial Unicode MS" pitchFamily="34" charset="-128"/>
              </a:rPr>
              <a:t> on the right)</a:t>
            </a:r>
          </a:p>
          <a:p>
            <a:pPr lvl="1" algn="just">
              <a:spcBef>
                <a:spcPts val="400"/>
              </a:spcBef>
              <a:buFont typeface="Wingdings" pitchFamily="2" charset="2"/>
              <a:buChar char="ü"/>
              <a:defRPr/>
            </a:pPr>
            <a:r>
              <a:rPr lang="en-US" dirty="0" err="1" smtClean="0">
                <a:latin typeface="Arial Unicode MS" pitchFamily="34" charset="-128"/>
                <a:ea typeface="Arial Unicode MS" pitchFamily="34" charset="-128"/>
                <a:cs typeface="Arial Unicode MS" pitchFamily="34" charset="-128"/>
              </a:rPr>
              <a:t>RoR</a:t>
            </a:r>
            <a:r>
              <a:rPr lang="en-US" dirty="0" smtClean="0">
                <a:latin typeface="Arial Unicode MS" pitchFamily="34" charset="-128"/>
                <a:ea typeface="Arial Unicode MS" pitchFamily="34" charset="-128"/>
                <a:cs typeface="Arial Unicode MS" pitchFamily="34" charset="-128"/>
              </a:rPr>
              <a:t> 	for 	K</a:t>
            </a:r>
          </a:p>
          <a:p>
            <a:pPr marL="457200" lvl="1" indent="0" algn="just">
              <a:spcBef>
                <a:spcPts val="400"/>
              </a:spcBef>
              <a:buFontTx/>
              <a:buNone/>
              <a:defRPr/>
            </a:pPr>
            <a:endParaRPr lang="en-US" sz="1000" dirty="0" smtClean="0">
              <a:latin typeface="Arial Unicode MS" pitchFamily="34" charset="-128"/>
              <a:ea typeface="Arial Unicode MS" pitchFamily="34" charset="-128"/>
              <a:cs typeface="Arial Unicode MS" pitchFamily="34" charset="-128"/>
            </a:endParaRPr>
          </a:p>
          <a:p>
            <a:pPr marL="360363" lvl="1" indent="-360363" algn="just">
              <a:spcBef>
                <a:spcPts val="400"/>
              </a:spcBef>
              <a:buFont typeface="Arial" pitchFamily="34" charset="0"/>
              <a:buChar char="•"/>
              <a:defRPr/>
            </a:pPr>
            <a:r>
              <a:rPr lang="en-US" dirty="0" smtClean="0">
                <a:latin typeface="Arial Unicode MS" pitchFamily="34" charset="-128"/>
                <a:ea typeface="Arial Unicode MS" pitchFamily="34" charset="-128"/>
                <a:cs typeface="Arial Unicode MS" pitchFamily="34" charset="-128"/>
              </a:rPr>
              <a:t>Swaps to incorporate available macro forecasts</a:t>
            </a:r>
          </a:p>
          <a:p>
            <a:pPr marL="733425" lvl="3" indent="-285750"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APC 	for 	C</a:t>
            </a:r>
          </a:p>
          <a:p>
            <a:pPr marL="733425" lvl="3" indent="-285750"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F_I 	for 	I</a:t>
            </a:r>
          </a:p>
          <a:p>
            <a:pPr marL="733425" lvl="3" indent="-285750"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R_CG 	for 	G</a:t>
            </a:r>
          </a:p>
          <a:p>
            <a:pPr marL="733425" lvl="3" indent="-285750"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Twist 	for 	M</a:t>
            </a:r>
          </a:p>
          <a:p>
            <a:pPr marL="733425" lvl="3" indent="-285750"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A		for	X</a:t>
            </a:r>
          </a:p>
          <a:p>
            <a:pPr marL="733425" lvl="3" indent="-285750" algn="just">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F_X	for	</a:t>
            </a:r>
            <a:r>
              <a:rPr lang="en-US" dirty="0" err="1" smtClean="0">
                <a:latin typeface="Arial Unicode MS" pitchFamily="34" charset="-128"/>
                <a:ea typeface="Arial Unicode MS" pitchFamily="34" charset="-128"/>
                <a:cs typeface="Arial Unicode MS" pitchFamily="34" charset="-128"/>
              </a:rPr>
              <a:t>TofT</a:t>
            </a:r>
            <a:endParaRPr lang="en-US" dirty="0" smtClean="0">
              <a:latin typeface="Arial Unicode MS" pitchFamily="34" charset="-128"/>
              <a:ea typeface="Arial Unicode MS" pitchFamily="34" charset="-128"/>
              <a:cs typeface="Arial Unicode MS" pitchFamily="34" charset="-128"/>
            </a:endParaRPr>
          </a:p>
          <a:p>
            <a:pPr eaLnBrk="1" hangingPunct="1">
              <a:defRPr/>
            </a:pP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4C27DAD4-2A3B-414D-BD2C-B69D2987703F}" type="slidenum">
              <a:rPr lang="en-GB" sz="1200" smtClean="0">
                <a:solidFill>
                  <a:srgbClr val="005BAB"/>
                </a:solidFill>
                <a:latin typeface="Verdana" pitchFamily="34" charset="0"/>
              </a:rPr>
              <a:pPr eaLnBrk="1" hangingPunct="1"/>
              <a:t>2</a:t>
            </a:fld>
            <a:endParaRPr lang="en-GB" sz="1200" smtClean="0">
              <a:solidFill>
                <a:srgbClr val="005BAB"/>
              </a:solidFill>
              <a:latin typeface="Verdana" pitchFamily="34" charset="0"/>
            </a:endParaRPr>
          </a:p>
        </p:txBody>
      </p:sp>
      <p:grpSp>
        <p:nvGrpSpPr>
          <p:cNvPr id="3075" name="Group 8"/>
          <p:cNvGrpSpPr>
            <a:grpSpLocks/>
          </p:cNvGrpSpPr>
          <p:nvPr/>
        </p:nvGrpSpPr>
        <p:grpSpPr bwMode="auto">
          <a:xfrm>
            <a:off x="0" y="0"/>
            <a:ext cx="9144000" cy="5929313"/>
            <a:chOff x="0" y="0"/>
            <a:chExt cx="5760" cy="3842"/>
          </a:xfrm>
        </p:grpSpPr>
        <p:pic>
          <p:nvPicPr>
            <p:cNvPr id="3078"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6"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Learning Outcomes	</a:t>
            </a:r>
          </a:p>
        </p:txBody>
      </p:sp>
      <p:sp>
        <p:nvSpPr>
          <p:cNvPr id="14341" name="Rectangle 3"/>
          <p:cNvSpPr>
            <a:spLocks noGrp="1" noChangeArrowheads="1"/>
          </p:cNvSpPr>
          <p:nvPr>
            <p:ph type="body" idx="1"/>
          </p:nvPr>
        </p:nvSpPr>
        <p:spPr>
          <a:xfrm>
            <a:off x="684213" y="1412875"/>
            <a:ext cx="7272337" cy="4572000"/>
          </a:xfrm>
        </p:spPr>
        <p:txBody>
          <a:bodyPr/>
          <a:lstStyle/>
          <a:p>
            <a:pPr eaLnBrk="1" hangingPunct="1">
              <a:defRPr/>
            </a:pPr>
            <a:r>
              <a:rPr lang="en-US" dirty="0">
                <a:latin typeface="Arial Unicode MS" pitchFamily="34" charset="-128"/>
                <a:ea typeface="Arial Unicode MS" pitchFamily="34" charset="-128"/>
                <a:cs typeface="Arial Unicode MS" pitchFamily="34" charset="-128"/>
              </a:rPr>
              <a:t>At the end of this lecture you should be able to have a discussion and basic understanding of the following topics</a:t>
            </a:r>
          </a:p>
          <a:p>
            <a:pPr marL="0" indent="0" eaLnBrk="1" hangingPunct="1">
              <a:buFontTx/>
              <a:buNone/>
              <a:defRPr/>
            </a:pPr>
            <a:r>
              <a:rPr lang="en-US" sz="1000" dirty="0" smtClean="0">
                <a:latin typeface="Arial Unicode MS" pitchFamily="34" charset="-128"/>
                <a:ea typeface="Arial Unicode MS" pitchFamily="34" charset="-128"/>
                <a:cs typeface="Arial Unicode MS" pitchFamily="34" charset="-128"/>
              </a:rPr>
              <a:t> </a:t>
            </a:r>
          </a:p>
          <a:p>
            <a:pPr lvl="1" eaLnBrk="1" hangingPunct="1">
              <a:buFont typeface="Wingdings" pitchFamily="2" charset="2"/>
              <a:buChar char="ü"/>
              <a:defRPr/>
            </a:pPr>
            <a:r>
              <a:rPr lang="en-US" dirty="0">
                <a:latin typeface="Arial Unicode MS" pitchFamily="34" charset="-128"/>
                <a:ea typeface="Arial Unicode MS" pitchFamily="34" charset="-128"/>
                <a:cs typeface="Arial Unicode MS" pitchFamily="34" charset="-128"/>
              </a:rPr>
              <a:t>W</a:t>
            </a:r>
            <a:r>
              <a:rPr lang="en-US" dirty="0" smtClean="0">
                <a:latin typeface="Arial Unicode MS" pitchFamily="34" charset="-128"/>
                <a:ea typeface="Arial Unicode MS" pitchFamily="34" charset="-128"/>
                <a:cs typeface="Arial Unicode MS" pitchFamily="34" charset="-128"/>
              </a:rPr>
              <a:t>hat CGE is about and where we can use it</a:t>
            </a:r>
          </a:p>
          <a:p>
            <a:pPr lvl="1" eaLnBrk="1" hangingPunct="1">
              <a:buFont typeface="Wingdings" pitchFamily="2" charset="2"/>
              <a:buChar char="ü"/>
              <a:defRPr/>
            </a:pPr>
            <a:r>
              <a:rPr lang="en-US" dirty="0">
                <a:latin typeface="Arial Unicode MS" pitchFamily="34" charset="-128"/>
                <a:ea typeface="Arial Unicode MS" pitchFamily="34" charset="-128"/>
                <a:cs typeface="Arial Unicode MS" pitchFamily="34" charset="-128"/>
              </a:rPr>
              <a:t>T</a:t>
            </a:r>
            <a:r>
              <a:rPr lang="en-US" dirty="0" smtClean="0">
                <a:latin typeface="Arial Unicode MS" pitchFamily="34" charset="-128"/>
                <a:ea typeface="Arial Unicode MS" pitchFamily="34" charset="-128"/>
                <a:cs typeface="Arial Unicode MS" pitchFamily="34" charset="-128"/>
              </a:rPr>
              <a:t>he basic functioning and structure of a CGE model</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Features of the Johansen based Monash-style of CGE modelling</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Basic tasks in CGE based analysis</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Constructing a simple BOTE model</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Model closures</a:t>
            </a:r>
          </a:p>
          <a:p>
            <a:pPr marL="342900" lvl="1" indent="-342900" eaLnBrk="1" hangingPunct="1">
              <a:buFont typeface="Wingdings" pitchFamily="2" charset="2"/>
              <a:buChar char="•"/>
              <a:defRPr/>
            </a:pPr>
            <a:endParaRPr lang="en-US" dirty="0">
              <a:latin typeface="Arial Unicode MS" pitchFamily="34" charset="-128"/>
              <a:ea typeface="Arial Unicode MS" pitchFamily="34" charset="-128"/>
              <a:cs typeface="Arial Unicode MS" pitchFamily="34" charset="-128"/>
            </a:endParaRPr>
          </a:p>
          <a:p>
            <a:pPr marL="342900" lvl="1" indent="-342900" eaLnBrk="1" hangingPunct="1">
              <a:buFont typeface="Arial" pitchFamily="34" charset="0"/>
              <a:buChar char="•"/>
              <a:defRPr/>
            </a:pPr>
            <a:r>
              <a:rPr lang="en-US" dirty="0">
                <a:latin typeface="Arial Unicode MS" pitchFamily="34" charset="-128"/>
                <a:ea typeface="Arial Unicode MS" pitchFamily="34" charset="-128"/>
                <a:cs typeface="Arial Unicode MS" pitchFamily="34" charset="-128"/>
              </a:rPr>
              <a:t>At the end of this course you should have a more in-depth knowledge and understanding </a:t>
            </a:r>
            <a:r>
              <a:rPr lang="en-US" dirty="0" smtClean="0">
                <a:latin typeface="Arial Unicode MS" pitchFamily="34" charset="-128"/>
                <a:ea typeface="Arial Unicode MS" pitchFamily="34" charset="-128"/>
                <a:cs typeface="Arial Unicode MS" pitchFamily="34" charset="-128"/>
              </a:rPr>
              <a:t>about</a:t>
            </a:r>
          </a:p>
          <a:p>
            <a:pPr marL="342900" lvl="1" indent="-342900" eaLnBrk="1" hangingPunct="1">
              <a:buFont typeface="Arial" pitchFamily="34" charset="0"/>
              <a:buChar char="•"/>
              <a:defRPr/>
            </a:pPr>
            <a:endParaRPr lang="en-US" sz="1000" dirty="0">
              <a:latin typeface="Arial Unicode MS" pitchFamily="34" charset="-128"/>
              <a:ea typeface="Arial Unicode MS" pitchFamily="34" charset="-128"/>
              <a:cs typeface="Arial Unicode MS" pitchFamily="34" charset="-128"/>
            </a:endParaRPr>
          </a:p>
          <a:p>
            <a:pPr marL="742950" lvl="2" indent="-342900"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The theoretical structure and database of an ORANI-type CGE model</a:t>
            </a:r>
          </a:p>
          <a:p>
            <a:pPr marL="742950" lvl="2" indent="-342900"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Running simulations in GEMPACK and interpreting results</a:t>
            </a:r>
            <a:endParaRPr lang="en-US" dirty="0">
              <a:latin typeface="Arial Unicode MS" pitchFamily="34" charset="-128"/>
              <a:ea typeface="Arial Unicode MS" pitchFamily="34" charset="-128"/>
              <a:cs typeface="Arial Unicode MS" pitchFamily="34" charset="-128"/>
            </a:endParaRPr>
          </a:p>
          <a:p>
            <a:pPr lvl="1" eaLnBrk="1" hangingPunct="1">
              <a:buFont typeface="Arial" pitchFamily="34" charset="0"/>
              <a:buChar char="•"/>
              <a:defRPr/>
            </a:pPr>
            <a:endParaRPr lang="en-US" dirty="0">
              <a:latin typeface="Arial Unicode MS" pitchFamily="34" charset="-128"/>
              <a:ea typeface="Arial Unicode MS" pitchFamily="34" charset="-128"/>
              <a:cs typeface="Arial Unicode MS" pitchFamily="34" charset="-128"/>
            </a:endParaRPr>
          </a:p>
          <a:p>
            <a:pPr lvl="1" eaLnBrk="1" hangingPunct="1">
              <a:buFont typeface="Arial" pitchFamily="34" charset="0"/>
              <a:buChar char="•"/>
              <a:defRPr/>
            </a:pPr>
            <a:endParaRPr lang="en-US" dirty="0" smtClean="0">
              <a:latin typeface="Arial Unicode MS" pitchFamily="34" charset="-128"/>
              <a:ea typeface="Arial Unicode MS" pitchFamily="34" charset="-128"/>
              <a:cs typeface="Arial Unicode MS" pitchFamily="34" charset="-128"/>
            </a:endParaRPr>
          </a:p>
          <a:p>
            <a:pPr marL="457200" lvl="1" indent="0" eaLnBrk="1" hangingPunct="1">
              <a:buFontTx/>
              <a:buNone/>
              <a:defRPr/>
            </a:pPr>
            <a:endParaRPr lang="en-US" dirty="0" smtClean="0">
              <a:latin typeface="Arial Unicode MS" pitchFamily="34" charset="-128"/>
              <a:ea typeface="Arial Unicode MS" pitchFamily="34" charset="-128"/>
              <a:cs typeface="Arial Unicode MS" pitchFamily="34" charset="-128"/>
            </a:endParaRPr>
          </a:p>
          <a:p>
            <a:pPr eaLnBrk="1" hangingPunct="1">
              <a:defRPr/>
            </a:pPr>
            <a:endParaRPr lang="en-US" dirty="0" smtClean="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190266E-0B6C-44D1-A40A-691B6F33AAA6}" type="slidenum">
              <a:rPr lang="en-GB" sz="1200" smtClean="0">
                <a:solidFill>
                  <a:srgbClr val="005BAB"/>
                </a:solidFill>
                <a:latin typeface="Verdana" pitchFamily="34" charset="0"/>
              </a:rPr>
              <a:pPr eaLnBrk="1" hangingPunct="1"/>
              <a:t>20</a:t>
            </a:fld>
            <a:endParaRPr lang="en-GB" sz="1200" smtClean="0">
              <a:solidFill>
                <a:srgbClr val="005BAB"/>
              </a:solidFill>
              <a:latin typeface="Verdana" pitchFamily="34" charset="0"/>
            </a:endParaRPr>
          </a:p>
        </p:txBody>
      </p:sp>
      <p:pic>
        <p:nvPicPr>
          <p:cNvPr id="21507"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BOTE Forecast Closure</a:t>
            </a:r>
          </a:p>
        </p:txBody>
      </p:sp>
      <p:sp>
        <p:nvSpPr>
          <p:cNvPr id="21510" name="Rectangle 3"/>
          <p:cNvSpPr>
            <a:spLocks noGrp="1" noChangeArrowheads="1"/>
          </p:cNvSpPr>
          <p:nvPr>
            <p:ph type="body" idx="1"/>
          </p:nvPr>
        </p:nvSpPr>
        <p:spPr>
          <a:xfrm>
            <a:off x="685800" y="1673225"/>
            <a:ext cx="7162800" cy="4349750"/>
          </a:xfrm>
        </p:spPr>
        <p:txBody>
          <a:bodyPr/>
          <a:lstStyle/>
          <a:p>
            <a:pPr>
              <a:lnSpc>
                <a:spcPct val="90000"/>
              </a:lnSpc>
              <a:spcBef>
                <a:spcPts val="400"/>
              </a:spcBef>
            </a:pPr>
            <a:r>
              <a:rPr lang="en-US" b="1" smtClean="0">
                <a:latin typeface="Arial Unicode MS" pitchFamily="34" charset="-128"/>
                <a:ea typeface="Arial Unicode MS" pitchFamily="34" charset="-128"/>
                <a:cs typeface="Arial Unicode MS" pitchFamily="34" charset="-128"/>
              </a:rPr>
              <a:t>GDP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C</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I</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G</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X</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M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	GDP	iii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GDP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A*f(</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 L)</a:t>
            </a:r>
            <a:r>
              <a:rPr lang="en-US" b="1" smtClean="0">
                <a:solidFill>
                  <a:srgbClr val="000000"/>
                </a:solidFill>
                <a:latin typeface="Arial Unicode MS" pitchFamily="34" charset="-128"/>
                <a:ea typeface="Arial Unicode MS" pitchFamily="34" charset="-128"/>
                <a:cs typeface="Arial Unicode MS" pitchFamily="34" charset="-128"/>
              </a:rPr>
              <a:t>		(2)	A	iv</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C</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G</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APC*GDP</a:t>
            </a:r>
            <a:r>
              <a:rPr lang="en-US" b="1" smtClean="0">
                <a:solidFill>
                  <a:srgbClr val="000000"/>
                </a:solidFill>
                <a:latin typeface="Arial Unicode MS" pitchFamily="34" charset="-128"/>
                <a:ea typeface="Arial Unicode MS" pitchFamily="34" charset="-128"/>
                <a:cs typeface="Arial Unicode MS" pitchFamily="34" charset="-128"/>
              </a:rPr>
              <a:t>		(3)	APC	iv</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C </a:t>
            </a:r>
            <a:r>
              <a:rPr lang="en-US" b="1" smtClean="0">
                <a:latin typeface="Arial Unicode MS" pitchFamily="34" charset="-128"/>
                <a:ea typeface="Arial Unicode MS" pitchFamily="34" charset="-128"/>
                <a:cs typeface="Arial Unicode MS" pitchFamily="34" charset="-128"/>
              </a:rPr>
              <a:t>/</a:t>
            </a:r>
            <a:r>
              <a:rPr lang="en-US" b="1" i="1" smtClean="0">
                <a:solidFill>
                  <a:srgbClr val="00B050"/>
                </a:solidFill>
                <a:latin typeface="Arial Unicode MS" pitchFamily="34" charset="-128"/>
                <a:ea typeface="Arial Unicode MS" pitchFamily="34" charset="-128"/>
                <a:cs typeface="Arial Unicode MS" pitchFamily="34" charset="-128"/>
              </a:rPr>
              <a:t>G</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R_CG</a:t>
            </a:r>
            <a:r>
              <a:rPr lang="en-US" b="1" smtClean="0">
                <a:solidFill>
                  <a:srgbClr val="000000"/>
                </a:solidFill>
                <a:latin typeface="Arial Unicode MS" pitchFamily="34" charset="-128"/>
                <a:ea typeface="Arial Unicode MS" pitchFamily="34" charset="-128"/>
                <a:cs typeface="Arial Unicode MS" pitchFamily="34" charset="-128"/>
              </a:rPr>
              <a:t>			(4)	R_CG	iv</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M</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f(GDP, </a:t>
            </a:r>
            <a:r>
              <a:rPr lang="en-US" b="1" i="1" smtClean="0">
                <a:solidFill>
                  <a:srgbClr val="00B050"/>
                </a:solidFill>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 Twist)</a:t>
            </a:r>
            <a:r>
              <a:rPr lang="en-US" b="1" smtClean="0">
                <a:solidFill>
                  <a:srgbClr val="000000"/>
                </a:solidFill>
                <a:latin typeface="Arial Unicode MS" pitchFamily="34" charset="-128"/>
                <a:ea typeface="Arial Unicode MS" pitchFamily="34" charset="-128"/>
                <a:cs typeface="Arial Unicode MS" pitchFamily="34" charset="-128"/>
              </a:rPr>
              <a:t>	(5)	Twist	iv</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TofT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a:t>
            </a:r>
            <a:r>
              <a:rPr lang="en-US" b="1" i="1" smtClean="0">
                <a:solidFill>
                  <a:srgbClr val="00B050"/>
                </a:solidFill>
                <a:latin typeface="Arial Unicode MS" pitchFamily="34" charset="-128"/>
                <a:ea typeface="Arial Unicode MS" pitchFamily="34" charset="-128"/>
                <a:cs typeface="Arial Unicode MS" pitchFamily="34" charset="-128"/>
              </a:rPr>
              <a:t>X</a:t>
            </a:r>
            <a:r>
              <a:rPr lang="en-US" b="1" smtClean="0">
                <a:latin typeface="Arial Unicode MS" pitchFamily="34" charset="-128"/>
                <a:ea typeface="Arial Unicode MS" pitchFamily="34" charset="-128"/>
                <a:cs typeface="Arial Unicode MS" pitchFamily="34" charset="-128"/>
              </a:rPr>
              <a:t>, F_X)</a:t>
            </a:r>
            <a:r>
              <a:rPr lang="en-US" b="1" smtClean="0">
                <a:solidFill>
                  <a:srgbClr val="000000"/>
                </a:solidFill>
                <a:latin typeface="Arial Unicode MS" pitchFamily="34" charset="-128"/>
                <a:ea typeface="Arial Unicode MS" pitchFamily="34" charset="-128"/>
                <a:cs typeface="Arial Unicode MS" pitchFamily="34" charset="-128"/>
              </a:rPr>
              <a:t>		(6)	F_X	iv</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I</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f(RoR, F_I)</a:t>
            </a:r>
            <a:r>
              <a:rPr lang="en-US" b="1" smtClean="0">
                <a:solidFill>
                  <a:srgbClr val="000000"/>
                </a:solidFill>
                <a:latin typeface="Arial Unicode MS" pitchFamily="34" charset="-128"/>
                <a:ea typeface="Arial Unicode MS" pitchFamily="34" charset="-128"/>
                <a:cs typeface="Arial Unicode MS" pitchFamily="34" charset="-128"/>
              </a:rPr>
              <a:t>		(7)	F_I	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R_IK</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I </a:t>
            </a:r>
            <a:r>
              <a:rPr lang="en-US" b="1" smtClean="0">
                <a:latin typeface="Arial Unicode MS" pitchFamily="34" charset="-128"/>
                <a:ea typeface="Arial Unicode MS" pitchFamily="34" charset="-128"/>
                <a:cs typeface="Arial Unicode MS" pitchFamily="34" charset="-128"/>
              </a:rPr>
              <a:t>/</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solidFill>
                  <a:srgbClr val="000000"/>
                </a:solidFill>
                <a:latin typeface="Arial Unicode MS" pitchFamily="34" charset="-128"/>
                <a:ea typeface="Arial Unicode MS" pitchFamily="34" charset="-128"/>
                <a:cs typeface="Arial Unicode MS" pitchFamily="34" charset="-128"/>
              </a:rPr>
              <a:t>			(8)	R_IK	ii</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CPI</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f(PY, </a:t>
            </a:r>
            <a:r>
              <a:rPr lang="en-US" b="1" i="1" smtClean="0">
                <a:solidFill>
                  <a:srgbClr val="00B050"/>
                </a:solidFill>
                <a:latin typeface="Arial Unicode MS" pitchFamily="34" charset="-128"/>
                <a:ea typeface="Arial Unicode MS" pitchFamily="34" charset="-128"/>
                <a:cs typeface="Arial Unicode MS" pitchFamily="34" charset="-128"/>
              </a:rPr>
              <a:t>TofT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(9)	PY	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RoR		= f(</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/L, </a:t>
            </a:r>
            <a:r>
              <a:rPr lang="en-US" b="1" i="1" smtClean="0">
                <a:solidFill>
                  <a:srgbClr val="00B050"/>
                </a:solidFill>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 </a:t>
            </a:r>
            <a:r>
              <a:rPr lang="en-US" b="1" i="1" smtClean="0">
                <a:latin typeface="Arial Unicode MS" pitchFamily="34" charset="-128"/>
                <a:ea typeface="Arial Unicode MS" pitchFamily="34" charset="-128"/>
                <a:cs typeface="Arial Unicode MS" pitchFamily="34" charset="-128"/>
              </a:rPr>
              <a:t>A</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(10)	RoR	i</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RW</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/L, </a:t>
            </a:r>
            <a:r>
              <a:rPr lang="en-US" b="1" i="1" smtClean="0">
                <a:solidFill>
                  <a:srgbClr val="00B050"/>
                </a:solidFill>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 </a:t>
            </a:r>
            <a:r>
              <a:rPr lang="en-US" b="1" i="1" smtClean="0">
                <a:latin typeface="Arial Unicode MS" pitchFamily="34" charset="-128"/>
                <a:ea typeface="Arial Unicode MS" pitchFamily="34" charset="-128"/>
                <a:cs typeface="Arial Unicode MS" pitchFamily="34" charset="-128"/>
              </a:rPr>
              <a:t>A</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(11)	L	i</a:t>
            </a:r>
          </a:p>
          <a:p>
            <a:pPr>
              <a:lnSpc>
                <a:spcPct val="90000"/>
              </a:lnSpc>
              <a:spcBef>
                <a:spcPts val="400"/>
              </a:spcBef>
            </a:pPr>
            <a:endParaRPr lang="en-US" smtClean="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60E5AE78-1436-425A-9649-3A9CF05F4D62}" type="slidenum">
              <a:rPr lang="en-GB" sz="1200" smtClean="0">
                <a:solidFill>
                  <a:srgbClr val="005BAB"/>
                </a:solidFill>
                <a:latin typeface="Verdana" pitchFamily="34" charset="0"/>
              </a:rPr>
              <a:pPr eaLnBrk="1" hangingPunct="1"/>
              <a:t>21</a:t>
            </a:fld>
            <a:endParaRPr lang="en-GB" sz="1200" smtClean="0">
              <a:solidFill>
                <a:srgbClr val="005BAB"/>
              </a:solidFill>
              <a:latin typeface="Verdana" pitchFamily="34" charset="0"/>
            </a:endParaRPr>
          </a:p>
        </p:txBody>
      </p:sp>
      <p:grpSp>
        <p:nvGrpSpPr>
          <p:cNvPr id="22531" name="Group 8"/>
          <p:cNvGrpSpPr>
            <a:grpSpLocks/>
          </p:cNvGrpSpPr>
          <p:nvPr/>
        </p:nvGrpSpPr>
        <p:grpSpPr bwMode="auto">
          <a:xfrm>
            <a:off x="0" y="0"/>
            <a:ext cx="9144000" cy="5929313"/>
            <a:chOff x="0" y="0"/>
            <a:chExt cx="5760" cy="3842"/>
          </a:xfrm>
        </p:grpSpPr>
        <p:pic>
          <p:nvPicPr>
            <p:cNvPr id="22534"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2"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Policy Closure</a:t>
            </a:r>
          </a:p>
        </p:txBody>
      </p:sp>
      <p:sp>
        <p:nvSpPr>
          <p:cNvPr id="22533" name="Rectangle 3"/>
          <p:cNvSpPr>
            <a:spLocks noGrp="1" noChangeArrowheads="1"/>
          </p:cNvSpPr>
          <p:nvPr>
            <p:ph type="body" idx="1"/>
          </p:nvPr>
        </p:nvSpPr>
        <p:spPr>
          <a:xfrm>
            <a:off x="714375" y="1571625"/>
            <a:ext cx="7162800" cy="4572000"/>
          </a:xfrm>
        </p:spPr>
        <p:txBody>
          <a:bodyPr/>
          <a:lstStyle/>
          <a:p>
            <a:pPr algn="just"/>
            <a:r>
              <a:rPr lang="en-US" smtClean="0">
                <a:latin typeface="Arial Unicode MS" pitchFamily="34" charset="-128"/>
                <a:ea typeface="Arial Unicode MS" pitchFamily="34" charset="-128"/>
                <a:cs typeface="Arial Unicode MS" pitchFamily="34" charset="-128"/>
              </a:rPr>
              <a:t>Used to measure the impact of a policy change on the economy as a deviation away from the unperturbed baseline</a:t>
            </a:r>
          </a:p>
          <a:p>
            <a:pPr algn="just"/>
            <a:r>
              <a:rPr lang="en-US" smtClean="0">
                <a:latin typeface="Arial Unicode MS" pitchFamily="34" charset="-128"/>
                <a:ea typeface="Arial Unicode MS" pitchFamily="34" charset="-128"/>
                <a:cs typeface="Arial Unicode MS" pitchFamily="34" charset="-128"/>
              </a:rPr>
              <a:t>Endogenise everything we are interested to see the effect of the policy on</a:t>
            </a:r>
          </a:p>
          <a:p>
            <a:pPr algn="just"/>
            <a:r>
              <a:rPr lang="en-US" smtClean="0">
                <a:latin typeface="Arial Unicode MS" pitchFamily="34" charset="-128"/>
                <a:ea typeface="Arial Unicode MS" pitchFamily="34" charset="-128"/>
                <a:cs typeface="Arial Unicode MS" pitchFamily="34" charset="-128"/>
              </a:rPr>
              <a:t>Short-run or long-run type of closure in comparative-static modelling</a:t>
            </a:r>
          </a:p>
          <a:p>
            <a:pPr algn="just"/>
            <a:r>
              <a:rPr lang="en-US" smtClean="0">
                <a:latin typeface="Arial Unicode MS" pitchFamily="34" charset="-128"/>
                <a:ea typeface="Arial Unicode MS" pitchFamily="34" charset="-128"/>
                <a:cs typeface="Arial Unicode MS" pitchFamily="34" charset="-128"/>
              </a:rPr>
              <a:t>Natural short-run type of closure in recursive-dynamic modelling</a:t>
            </a:r>
            <a:endParaRPr lang="en-GB" smtClean="0">
              <a:latin typeface="Arial Unicode MS" pitchFamily="34" charset="-128"/>
              <a:ea typeface="Arial Unicode MS" pitchFamily="34" charset="-128"/>
              <a:cs typeface="Arial Unicode MS" pitchFamily="34" charset="-128"/>
            </a:endParaRPr>
          </a:p>
          <a:p>
            <a:pPr eaLnBrk="1" hangingPunct="1"/>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0797462-6BBB-447B-AF5C-1648EABF72A1}" type="slidenum">
              <a:rPr lang="en-GB" sz="1200" smtClean="0">
                <a:solidFill>
                  <a:srgbClr val="005BAB"/>
                </a:solidFill>
                <a:latin typeface="Verdana" pitchFamily="34" charset="0"/>
              </a:rPr>
              <a:pPr eaLnBrk="1" hangingPunct="1"/>
              <a:t>22</a:t>
            </a:fld>
            <a:endParaRPr lang="en-GB" sz="1200" smtClean="0">
              <a:solidFill>
                <a:srgbClr val="005BAB"/>
              </a:solidFill>
              <a:latin typeface="Verdana" pitchFamily="34" charset="0"/>
            </a:endParaRPr>
          </a:p>
        </p:txBody>
      </p:sp>
      <p:pic>
        <p:nvPicPr>
          <p:cNvPr id="23555"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Moving to a Policy Closure</a:t>
            </a:r>
          </a:p>
        </p:txBody>
      </p:sp>
      <p:sp>
        <p:nvSpPr>
          <p:cNvPr id="23558" name="Rectangle 3"/>
          <p:cNvSpPr>
            <a:spLocks noGrp="1" noChangeArrowheads="1"/>
          </p:cNvSpPr>
          <p:nvPr>
            <p:ph type="body" idx="1"/>
          </p:nvPr>
        </p:nvSpPr>
        <p:spPr>
          <a:xfrm>
            <a:off x="685800" y="1673225"/>
            <a:ext cx="7162800" cy="4349750"/>
          </a:xfrm>
        </p:spPr>
        <p:txBody>
          <a:bodyPr/>
          <a:lstStyle/>
          <a:p>
            <a:pPr marL="447675" lvl="1" indent="-447675">
              <a:lnSpc>
                <a:spcPct val="90000"/>
              </a:lnSpc>
              <a:spcBef>
                <a:spcPts val="400"/>
              </a:spcBef>
              <a:buFont typeface="Arial" charset="0"/>
              <a:buChar char="•"/>
            </a:pPr>
            <a:r>
              <a:rPr lang="en-US" smtClean="0">
                <a:latin typeface="Arial Unicode MS" pitchFamily="34" charset="-128"/>
                <a:ea typeface="Arial Unicode MS" pitchFamily="34" charset="-128"/>
                <a:cs typeface="Arial Unicode MS" pitchFamily="34" charset="-128"/>
              </a:rPr>
              <a:t>K and RW still exogenous to reflect SR nature</a:t>
            </a:r>
          </a:p>
          <a:p>
            <a:pPr marL="447675" lvl="1" indent="-447675">
              <a:lnSpc>
                <a:spcPct val="90000"/>
              </a:lnSpc>
              <a:spcBef>
                <a:spcPts val="400"/>
              </a:spcBef>
              <a:buFont typeface="Arial" charset="0"/>
              <a:buChar char="•"/>
            </a:pPr>
            <a:r>
              <a:rPr lang="en-US" smtClean="0">
                <a:latin typeface="Arial Unicode MS" pitchFamily="34" charset="-128"/>
                <a:ea typeface="Arial Unicode MS" pitchFamily="34" charset="-128"/>
                <a:cs typeface="Arial Unicode MS" pitchFamily="34" charset="-128"/>
              </a:rPr>
              <a:t>Swaps to return to natural policy closure</a:t>
            </a:r>
          </a:p>
          <a:p>
            <a:pPr marL="847725" lvl="2" indent="-447675">
              <a:lnSpc>
                <a:spcPct val="90000"/>
              </a:lnSpc>
              <a:spcBef>
                <a:spcPts val="400"/>
              </a:spcBef>
              <a:buFont typeface="Wingdings" pitchFamily="2" charset="2"/>
              <a:buChar char="ü"/>
            </a:pPr>
            <a:r>
              <a:rPr lang="en-US" smtClean="0">
                <a:latin typeface="Arial Unicode MS" pitchFamily="34" charset="-128"/>
                <a:ea typeface="Arial Unicode MS" pitchFamily="34" charset="-128"/>
                <a:cs typeface="Arial Unicode MS" pitchFamily="34" charset="-128"/>
              </a:rPr>
              <a:t>C 	for 	APC	(new </a:t>
            </a:r>
            <a:r>
              <a:rPr lang="en-US" smtClean="0">
                <a:solidFill>
                  <a:srgbClr val="00B050"/>
                </a:solidFill>
                <a:latin typeface="Arial Unicode MS" pitchFamily="34" charset="-128"/>
                <a:ea typeface="Arial Unicode MS" pitchFamily="34" charset="-128"/>
                <a:cs typeface="Arial Unicode MS" pitchFamily="34" charset="-128"/>
              </a:rPr>
              <a:t>exogenous</a:t>
            </a:r>
            <a:r>
              <a:rPr lang="en-US" smtClean="0">
                <a:solidFill>
                  <a:srgbClr val="000000"/>
                </a:solidFill>
                <a:latin typeface="Arial Unicode MS" pitchFamily="34" charset="-128"/>
                <a:ea typeface="Arial Unicode MS" pitchFamily="34" charset="-128"/>
                <a:cs typeface="Arial Unicode MS" pitchFamily="34" charset="-128"/>
              </a:rPr>
              <a:t> </a:t>
            </a:r>
            <a:r>
              <a:rPr lang="en-US" smtClean="0">
                <a:latin typeface="Arial Unicode MS" pitchFamily="34" charset="-128"/>
                <a:ea typeface="Arial Unicode MS" pitchFamily="34" charset="-128"/>
                <a:cs typeface="Arial Unicode MS" pitchFamily="34" charset="-128"/>
              </a:rPr>
              <a:t>on right)</a:t>
            </a:r>
          </a:p>
          <a:p>
            <a:pPr marL="847725" lvl="2" indent="-447675">
              <a:lnSpc>
                <a:spcPct val="90000"/>
              </a:lnSpc>
              <a:spcBef>
                <a:spcPts val="400"/>
              </a:spcBef>
              <a:buFont typeface="Wingdings" pitchFamily="2" charset="2"/>
              <a:buChar char="ü"/>
            </a:pPr>
            <a:r>
              <a:rPr lang="en-US" smtClean="0">
                <a:latin typeface="Arial Unicode MS" pitchFamily="34" charset="-128"/>
                <a:ea typeface="Arial Unicode MS" pitchFamily="34" charset="-128"/>
                <a:cs typeface="Arial Unicode MS" pitchFamily="34" charset="-128"/>
              </a:rPr>
              <a:t>I 	for 	F_I</a:t>
            </a:r>
          </a:p>
          <a:p>
            <a:pPr marL="847725" lvl="2" indent="-447675">
              <a:lnSpc>
                <a:spcPct val="90000"/>
              </a:lnSpc>
              <a:spcBef>
                <a:spcPts val="400"/>
              </a:spcBef>
              <a:buFont typeface="Wingdings" pitchFamily="2" charset="2"/>
              <a:buChar char="ü"/>
            </a:pPr>
            <a:r>
              <a:rPr lang="en-US" smtClean="0">
                <a:latin typeface="Arial Unicode MS" pitchFamily="34" charset="-128"/>
                <a:ea typeface="Arial Unicode MS" pitchFamily="34" charset="-128"/>
                <a:cs typeface="Arial Unicode MS" pitchFamily="34" charset="-128"/>
              </a:rPr>
              <a:t>G 	for 	R_CG</a:t>
            </a:r>
          </a:p>
          <a:p>
            <a:pPr marL="847725" lvl="2" indent="-447675">
              <a:lnSpc>
                <a:spcPct val="90000"/>
              </a:lnSpc>
              <a:spcBef>
                <a:spcPts val="400"/>
              </a:spcBef>
              <a:buFont typeface="Wingdings" pitchFamily="2" charset="2"/>
              <a:buChar char="ü"/>
            </a:pPr>
            <a:r>
              <a:rPr lang="en-US" smtClean="0">
                <a:latin typeface="Arial Unicode MS" pitchFamily="34" charset="-128"/>
                <a:ea typeface="Arial Unicode MS" pitchFamily="34" charset="-128"/>
                <a:cs typeface="Arial Unicode MS" pitchFamily="34" charset="-128"/>
              </a:rPr>
              <a:t>M 	for 	Twist</a:t>
            </a:r>
          </a:p>
          <a:p>
            <a:pPr marL="847725" lvl="2" indent="-447675">
              <a:lnSpc>
                <a:spcPct val="90000"/>
              </a:lnSpc>
              <a:spcBef>
                <a:spcPts val="400"/>
              </a:spcBef>
              <a:buFont typeface="Wingdings" pitchFamily="2" charset="2"/>
              <a:buChar char="ü"/>
            </a:pPr>
            <a:r>
              <a:rPr lang="en-US" smtClean="0">
                <a:latin typeface="Arial Unicode MS" pitchFamily="34" charset="-128"/>
                <a:ea typeface="Arial Unicode MS" pitchFamily="34" charset="-128"/>
                <a:cs typeface="Arial Unicode MS" pitchFamily="34" charset="-128"/>
              </a:rPr>
              <a:t>X	for	A</a:t>
            </a:r>
          </a:p>
          <a:p>
            <a:pPr marL="847725" lvl="2" indent="-447675">
              <a:lnSpc>
                <a:spcPct val="90000"/>
              </a:lnSpc>
              <a:spcBef>
                <a:spcPts val="400"/>
              </a:spcBef>
              <a:buFont typeface="Wingdings" pitchFamily="2" charset="2"/>
              <a:buChar char="ü"/>
            </a:pPr>
            <a:r>
              <a:rPr lang="en-US" smtClean="0">
                <a:latin typeface="Arial Unicode MS" pitchFamily="34" charset="-128"/>
                <a:ea typeface="Arial Unicode MS" pitchFamily="34" charset="-128"/>
                <a:cs typeface="Arial Unicode MS" pitchFamily="34" charset="-128"/>
              </a:rPr>
              <a:t>TofT	for	F_X</a:t>
            </a:r>
          </a:p>
          <a:p>
            <a:pPr>
              <a:lnSpc>
                <a:spcPct val="90000"/>
              </a:lnSpc>
              <a:spcBef>
                <a:spcPts val="400"/>
              </a:spcBef>
            </a:pPr>
            <a:endParaRPr lang="en-US" smtClean="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9FB33A0-4030-4EEB-AAAB-64023E42F42F}" type="slidenum">
              <a:rPr lang="en-GB" sz="1200" smtClean="0">
                <a:solidFill>
                  <a:srgbClr val="005BAB"/>
                </a:solidFill>
                <a:latin typeface="Verdana" pitchFamily="34" charset="0"/>
              </a:rPr>
              <a:pPr eaLnBrk="1" hangingPunct="1"/>
              <a:t>23</a:t>
            </a:fld>
            <a:endParaRPr lang="en-GB" sz="1200" smtClean="0">
              <a:solidFill>
                <a:srgbClr val="005BAB"/>
              </a:solidFill>
              <a:latin typeface="Verdana" pitchFamily="34" charset="0"/>
            </a:endParaRPr>
          </a:p>
        </p:txBody>
      </p:sp>
      <p:grpSp>
        <p:nvGrpSpPr>
          <p:cNvPr id="24579" name="Group 8"/>
          <p:cNvGrpSpPr>
            <a:grpSpLocks/>
          </p:cNvGrpSpPr>
          <p:nvPr/>
        </p:nvGrpSpPr>
        <p:grpSpPr bwMode="auto">
          <a:xfrm>
            <a:off x="0" y="0"/>
            <a:ext cx="9144000" cy="5929313"/>
            <a:chOff x="0" y="0"/>
            <a:chExt cx="5760" cy="3842"/>
          </a:xfrm>
        </p:grpSpPr>
        <p:pic>
          <p:nvPicPr>
            <p:cNvPr id="24582"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3"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0"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BOTE Policy Closure</a:t>
            </a:r>
          </a:p>
        </p:txBody>
      </p:sp>
      <p:sp>
        <p:nvSpPr>
          <p:cNvPr id="24581" name="Rectangle 3"/>
          <p:cNvSpPr>
            <a:spLocks noGrp="1" noChangeArrowheads="1"/>
          </p:cNvSpPr>
          <p:nvPr>
            <p:ph type="body" idx="1"/>
          </p:nvPr>
        </p:nvSpPr>
        <p:spPr>
          <a:xfrm>
            <a:off x="714375" y="1571625"/>
            <a:ext cx="7162800" cy="4572000"/>
          </a:xfrm>
        </p:spPr>
        <p:txBody>
          <a:bodyPr/>
          <a:lstStyle/>
          <a:p>
            <a:pPr>
              <a:lnSpc>
                <a:spcPct val="90000"/>
              </a:lnSpc>
              <a:spcBef>
                <a:spcPts val="400"/>
              </a:spcBef>
            </a:pPr>
            <a:r>
              <a:rPr lang="en-US" b="1" smtClean="0">
                <a:latin typeface="Arial Unicode MS" pitchFamily="34" charset="-128"/>
                <a:ea typeface="Arial Unicode MS" pitchFamily="34" charset="-128"/>
                <a:cs typeface="Arial Unicode MS" pitchFamily="34" charset="-128"/>
              </a:rPr>
              <a:t>GDP</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C + I + G + (X – M)</a:t>
            </a:r>
            <a:r>
              <a:rPr lang="en-US" b="1" smtClean="0">
                <a:solidFill>
                  <a:srgbClr val="000000"/>
                </a:solidFill>
                <a:latin typeface="Arial Unicode MS" pitchFamily="34" charset="-128"/>
                <a:ea typeface="Arial Unicode MS" pitchFamily="34" charset="-128"/>
                <a:cs typeface="Arial Unicode MS" pitchFamily="34" charset="-128"/>
              </a:rPr>
              <a:t>	(1)	X	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GDP</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a:t>
            </a:r>
            <a:r>
              <a:rPr lang="en-US" b="1" smtClean="0">
                <a:latin typeface="Arial Unicode MS" pitchFamily="34" charset="-128"/>
                <a:ea typeface="Arial Unicode MS" pitchFamily="34" charset="-128"/>
                <a:cs typeface="Arial Unicode MS" pitchFamily="34" charset="-128"/>
              </a:rPr>
              <a:t>*f(</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L)</a:t>
            </a:r>
            <a:r>
              <a:rPr lang="en-US" b="1" smtClean="0">
                <a:solidFill>
                  <a:srgbClr val="000000"/>
                </a:solidFill>
                <a:latin typeface="Arial Unicode MS" pitchFamily="34" charset="-128"/>
                <a:ea typeface="Arial Unicode MS" pitchFamily="34" charset="-128"/>
                <a:cs typeface="Arial Unicode MS" pitchFamily="34" charset="-128"/>
              </a:rPr>
              <a:t>		(2)	GDP	iii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C + G</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APC</a:t>
            </a:r>
            <a:r>
              <a:rPr lang="en-US" b="1" smtClean="0">
                <a:latin typeface="Arial Unicode MS" pitchFamily="34" charset="-128"/>
                <a:ea typeface="Arial Unicode MS" pitchFamily="34" charset="-128"/>
                <a:cs typeface="Arial Unicode MS" pitchFamily="34" charset="-128"/>
              </a:rPr>
              <a:t>*GDP</a:t>
            </a:r>
            <a:r>
              <a:rPr lang="en-US" b="1" smtClean="0">
                <a:solidFill>
                  <a:srgbClr val="000000"/>
                </a:solidFill>
                <a:latin typeface="Arial Unicode MS" pitchFamily="34" charset="-128"/>
                <a:ea typeface="Arial Unicode MS" pitchFamily="34" charset="-128"/>
                <a:cs typeface="Arial Unicode MS" pitchFamily="34" charset="-128"/>
              </a:rPr>
              <a:t>		(3)	C	iv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C/G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R_CG</a:t>
            </a:r>
            <a:r>
              <a:rPr lang="en-US" b="1" smtClean="0">
                <a:solidFill>
                  <a:srgbClr val="000000"/>
                </a:solidFill>
                <a:latin typeface="Arial Unicode MS" pitchFamily="34" charset="-128"/>
                <a:ea typeface="Arial Unicode MS" pitchFamily="34" charset="-128"/>
                <a:cs typeface="Arial Unicode MS" pitchFamily="34" charset="-128"/>
              </a:rPr>
              <a:t>			(4)	G	iv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M</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f(GDP, </a:t>
            </a:r>
            <a:r>
              <a:rPr lang="en-US" b="1" i="1" smtClean="0">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Twist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(5)	M	iv</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TofT 		= f(X,</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F_X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(6)	TofT	vi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I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f(RoR, </a:t>
            </a:r>
            <a:r>
              <a:rPr lang="en-US" b="1" i="1" smtClean="0">
                <a:solidFill>
                  <a:srgbClr val="00B050"/>
                </a:solidFill>
                <a:latin typeface="Arial Unicode MS" pitchFamily="34" charset="-128"/>
                <a:ea typeface="Arial Unicode MS" pitchFamily="34" charset="-128"/>
                <a:cs typeface="Arial Unicode MS" pitchFamily="34" charset="-128"/>
              </a:rPr>
              <a:t>F_I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(7)	I	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R_IK</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 I /</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	</a:t>
            </a:r>
            <a:r>
              <a:rPr lang="en-US" b="1" smtClean="0">
                <a:solidFill>
                  <a:srgbClr val="000000"/>
                </a:solidFill>
                <a:latin typeface="Arial Unicode MS" pitchFamily="34" charset="-128"/>
                <a:ea typeface="Arial Unicode MS" pitchFamily="34" charset="-128"/>
                <a:cs typeface="Arial Unicode MS" pitchFamily="34" charset="-128"/>
              </a:rPr>
              <a:t>		(8)	R_IK	ii</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CPI</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f(PY, TofT)</a:t>
            </a:r>
            <a:r>
              <a:rPr lang="en-US" b="1" smtClean="0">
                <a:solidFill>
                  <a:srgbClr val="000000"/>
                </a:solidFill>
                <a:latin typeface="Arial Unicode MS" pitchFamily="34" charset="-128"/>
                <a:ea typeface="Arial Unicode MS" pitchFamily="34" charset="-128"/>
                <a:cs typeface="Arial Unicode MS" pitchFamily="34" charset="-128"/>
              </a:rPr>
              <a:t>		(9)	PY	vii</a:t>
            </a:r>
          </a:p>
          <a:p>
            <a:pPr>
              <a:lnSpc>
                <a:spcPct val="90000"/>
              </a:lnSpc>
              <a:spcBef>
                <a:spcPts val="400"/>
              </a:spcBef>
            </a:pPr>
            <a:r>
              <a:rPr lang="en-US" b="1" smtClean="0">
                <a:latin typeface="Arial Unicode MS" pitchFamily="34" charset="-128"/>
                <a:ea typeface="Arial Unicode MS" pitchFamily="34" charset="-128"/>
                <a:cs typeface="Arial Unicode MS" pitchFamily="34" charset="-128"/>
              </a:rPr>
              <a:t>RoR</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f(</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/L, </a:t>
            </a:r>
            <a:r>
              <a:rPr lang="en-US" b="1" i="1" smtClean="0">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(10)	RoR	i</a:t>
            </a:r>
          </a:p>
          <a:p>
            <a:pPr>
              <a:lnSpc>
                <a:spcPct val="90000"/>
              </a:lnSpc>
              <a:spcBef>
                <a:spcPts val="400"/>
              </a:spcBef>
            </a:pPr>
            <a:r>
              <a:rPr lang="en-US" b="1" i="1" smtClean="0">
                <a:solidFill>
                  <a:srgbClr val="00B050"/>
                </a:solidFill>
                <a:latin typeface="Arial Unicode MS" pitchFamily="34" charset="-128"/>
                <a:ea typeface="Arial Unicode MS" pitchFamily="34" charset="-128"/>
                <a:cs typeface="Arial Unicode MS" pitchFamily="34" charset="-128"/>
              </a:rPr>
              <a:t>RW</a:t>
            </a:r>
            <a:r>
              <a:rPr lang="en-US" b="1" smtClean="0">
                <a:latin typeface="Arial Unicode MS" pitchFamily="34" charset="-128"/>
                <a:ea typeface="Arial Unicode MS" pitchFamily="34" charset="-128"/>
                <a:cs typeface="Arial Unicode MS" pitchFamily="34" charset="-128"/>
              </a:rPr>
              <a:t>	</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smtClean="0">
                <a:latin typeface="Arial Unicode MS" pitchFamily="34" charset="-128"/>
                <a:ea typeface="Arial Unicode MS" pitchFamily="34" charset="-128"/>
                <a:cs typeface="Arial Unicode MS" pitchFamily="34" charset="-128"/>
              </a:rPr>
              <a:t>f(</a:t>
            </a:r>
            <a:r>
              <a:rPr lang="en-US" b="1" i="1" smtClean="0">
                <a:solidFill>
                  <a:srgbClr val="00B050"/>
                </a:solidFill>
                <a:latin typeface="Arial Unicode MS" pitchFamily="34" charset="-128"/>
                <a:ea typeface="Arial Unicode MS" pitchFamily="34" charset="-128"/>
                <a:cs typeface="Arial Unicode MS" pitchFamily="34" charset="-128"/>
              </a:rPr>
              <a:t>K</a:t>
            </a:r>
            <a:r>
              <a:rPr lang="en-US" b="1" smtClean="0">
                <a:latin typeface="Arial Unicode MS" pitchFamily="34" charset="-128"/>
                <a:ea typeface="Arial Unicode MS" pitchFamily="34" charset="-128"/>
                <a:cs typeface="Arial Unicode MS" pitchFamily="34" charset="-128"/>
              </a:rPr>
              <a:t>/L, </a:t>
            </a:r>
            <a:r>
              <a:rPr lang="en-US" b="1" i="1" smtClean="0">
                <a:latin typeface="Arial Unicode MS" pitchFamily="34" charset="-128"/>
                <a:ea typeface="Arial Unicode MS" pitchFamily="34" charset="-128"/>
                <a:cs typeface="Arial Unicode MS" pitchFamily="34" charset="-128"/>
              </a:rPr>
              <a:t>TofT</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a:t>
            </a:r>
            <a:r>
              <a:rPr lang="en-US" b="1" i="1" smtClean="0">
                <a:solidFill>
                  <a:srgbClr val="00B050"/>
                </a:solidFill>
                <a:latin typeface="Arial Unicode MS" pitchFamily="34" charset="-128"/>
                <a:ea typeface="Arial Unicode MS" pitchFamily="34" charset="-128"/>
                <a:cs typeface="Arial Unicode MS" pitchFamily="34" charset="-128"/>
              </a:rPr>
              <a:t>A </a:t>
            </a:r>
            <a:r>
              <a:rPr lang="en-US" b="1" smtClean="0">
                <a:latin typeface="Arial Unicode MS" pitchFamily="34" charset="-128"/>
                <a:ea typeface="Arial Unicode MS" pitchFamily="34" charset="-128"/>
                <a:cs typeface="Arial Unicode MS" pitchFamily="34" charset="-128"/>
              </a:rPr>
              <a:t>)</a:t>
            </a:r>
            <a:r>
              <a:rPr lang="en-US" b="1" smtClean="0">
                <a:solidFill>
                  <a:srgbClr val="000000"/>
                </a:solidFill>
                <a:latin typeface="Arial Unicode MS" pitchFamily="34" charset="-128"/>
                <a:ea typeface="Arial Unicode MS" pitchFamily="34" charset="-128"/>
                <a:cs typeface="Arial Unicode MS" pitchFamily="34" charset="-128"/>
              </a:rPr>
              <a:t>		(11)	L	i</a:t>
            </a:r>
          </a:p>
          <a:p>
            <a:pPr eaLnBrk="1" hangingPunct="1"/>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4C86356-64A1-4635-9A74-FA04E354979F}" type="slidenum">
              <a:rPr lang="en-GB" sz="1200" smtClean="0">
                <a:solidFill>
                  <a:srgbClr val="005BAB"/>
                </a:solidFill>
                <a:latin typeface="Verdana" pitchFamily="34" charset="0"/>
              </a:rPr>
              <a:pPr eaLnBrk="1" hangingPunct="1"/>
              <a:t>24</a:t>
            </a:fld>
            <a:endParaRPr lang="en-GB" sz="1200" smtClean="0">
              <a:solidFill>
                <a:srgbClr val="005BAB"/>
              </a:solidFill>
              <a:latin typeface="Verdana" pitchFamily="34" charset="0"/>
            </a:endParaRPr>
          </a:p>
        </p:txBody>
      </p:sp>
      <p:pic>
        <p:nvPicPr>
          <p:cNvPr id="25603"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Summary</a:t>
            </a:r>
          </a:p>
        </p:txBody>
      </p:sp>
      <p:sp>
        <p:nvSpPr>
          <p:cNvPr id="15366" name="Rectangle 3"/>
          <p:cNvSpPr>
            <a:spLocks noGrp="1" noChangeArrowheads="1"/>
          </p:cNvSpPr>
          <p:nvPr>
            <p:ph type="body" idx="1"/>
          </p:nvPr>
        </p:nvSpPr>
        <p:spPr>
          <a:xfrm>
            <a:off x="685800" y="1673225"/>
            <a:ext cx="6838950" cy="4349750"/>
          </a:xfrm>
        </p:spPr>
        <p:txBody>
          <a:bodyPr/>
          <a:lstStyle/>
          <a:p>
            <a:pPr marL="447675" lvl="1" indent="-447675">
              <a:lnSpc>
                <a:spcPct val="90000"/>
              </a:lnSpc>
              <a:spcBef>
                <a:spcPts val="400"/>
              </a:spcBef>
              <a:buFont typeface="Arial" pitchFamily="34" charset="0"/>
              <a:buChar char="•"/>
              <a:defRPr/>
            </a:pPr>
            <a:r>
              <a:rPr lang="en-US" dirty="0" smtClean="0">
                <a:latin typeface="Arial Unicode MS" pitchFamily="34" charset="-128"/>
                <a:ea typeface="Arial Unicode MS" pitchFamily="34" charset="-128"/>
                <a:cs typeface="Arial Unicode MS" pitchFamily="34" charset="-128"/>
              </a:rPr>
              <a:t>The main features of Monash-style CGE models are</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Economy-wide</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High level of detail with many sectors</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Substitution based on relative price changes</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Sound theoretical mechanisms</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Flexible</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Familiarity from use in many projects</a:t>
            </a:r>
          </a:p>
          <a:p>
            <a:pPr marL="847725" lvl="2" indent="-447675">
              <a:lnSpc>
                <a:spcPct val="90000"/>
              </a:lnSpc>
              <a:spcBef>
                <a:spcPts val="400"/>
              </a:spcBef>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Well documented</a:t>
            </a:r>
          </a:p>
          <a:p>
            <a:pPr marL="400050" lvl="2" indent="0">
              <a:lnSpc>
                <a:spcPct val="90000"/>
              </a:lnSpc>
              <a:spcBef>
                <a:spcPts val="400"/>
              </a:spcBef>
              <a:buFontTx/>
              <a:buNone/>
              <a:defRPr/>
            </a:pPr>
            <a:endParaRPr lang="en-US" dirty="0">
              <a:latin typeface="Arial Unicode MS" pitchFamily="34" charset="-128"/>
              <a:ea typeface="Arial Unicode MS" pitchFamily="34" charset="-128"/>
              <a:cs typeface="Arial Unicode MS" pitchFamily="34" charset="-128"/>
            </a:endParaRPr>
          </a:p>
          <a:p>
            <a:pPr marL="447675" lvl="1" indent="-447675" algn="just">
              <a:lnSpc>
                <a:spcPct val="90000"/>
              </a:lnSpc>
              <a:spcBef>
                <a:spcPts val="400"/>
              </a:spcBef>
              <a:buFont typeface="Arial" pitchFamily="34" charset="0"/>
              <a:buChar char="•"/>
              <a:defRPr/>
            </a:pPr>
            <a:r>
              <a:rPr lang="en-US" dirty="0" smtClean="0">
                <a:latin typeface="Arial Unicode MS" pitchFamily="34" charset="-128"/>
                <a:ea typeface="Arial Unicode MS" pitchFamily="34" charset="-128"/>
                <a:cs typeface="Arial Unicode MS" pitchFamily="34" charset="-128"/>
              </a:rPr>
              <a:t>The four main tasks in CGE modelling are </a:t>
            </a:r>
            <a:r>
              <a:rPr lang="en-US" dirty="0" err="1" smtClean="0">
                <a:latin typeface="Arial Unicode MS" pitchFamily="34" charset="-128"/>
                <a:ea typeface="Arial Unicode MS" pitchFamily="34" charset="-128"/>
                <a:cs typeface="Arial Unicode MS" pitchFamily="34" charset="-128"/>
              </a:rPr>
              <a:t>i</a:t>
            </a:r>
            <a:r>
              <a:rPr lang="en-US" dirty="0" smtClean="0">
                <a:latin typeface="Arial Unicode MS" pitchFamily="34" charset="-128"/>
                <a:ea typeface="Arial Unicode MS" pitchFamily="34" charset="-128"/>
                <a:cs typeface="Arial Unicode MS" pitchFamily="34" charset="-128"/>
              </a:rPr>
              <a:t>) theoretical specification;    ii) database calibration; iii) solving the model with a suitable closure; and iv) interpretation of the simulation results</a:t>
            </a:r>
            <a:endParaRPr lang="en-US" dirty="0">
              <a:latin typeface="Arial Unicode MS" pitchFamily="34" charset="-128"/>
              <a:ea typeface="Arial Unicode MS" pitchFamily="34" charset="-128"/>
              <a:cs typeface="Arial Unicode MS" pitchFamily="34" charset="-128"/>
            </a:endParaRPr>
          </a:p>
          <a:p>
            <a:pPr marL="447675" lvl="1" indent="-447675" algn="just">
              <a:lnSpc>
                <a:spcPct val="90000"/>
              </a:lnSpc>
              <a:spcBef>
                <a:spcPts val="400"/>
              </a:spcBef>
              <a:buFont typeface="Arial" pitchFamily="34" charset="0"/>
              <a:buChar char="•"/>
              <a:defRPr/>
            </a:pPr>
            <a:endParaRPr lang="en-US" dirty="0" smtClean="0">
              <a:latin typeface="Arial Unicode MS" pitchFamily="34" charset="-128"/>
              <a:ea typeface="Arial Unicode MS" pitchFamily="34" charset="-128"/>
              <a:cs typeface="Arial Unicode MS" pitchFamily="34" charset="-128"/>
            </a:endParaRPr>
          </a:p>
          <a:p>
            <a:pPr marL="447675" lvl="1" indent="-447675" algn="just">
              <a:lnSpc>
                <a:spcPct val="90000"/>
              </a:lnSpc>
              <a:spcBef>
                <a:spcPts val="400"/>
              </a:spcBef>
              <a:buFont typeface="Arial" pitchFamily="34" charset="0"/>
              <a:buChar char="•"/>
              <a:defRPr/>
            </a:pPr>
            <a:r>
              <a:rPr lang="en-US" dirty="0" smtClean="0">
                <a:latin typeface="Arial Unicode MS" pitchFamily="34" charset="-128"/>
                <a:ea typeface="Arial Unicode MS" pitchFamily="34" charset="-128"/>
                <a:cs typeface="Arial Unicode MS" pitchFamily="34" charset="-128"/>
              </a:rPr>
              <a:t>In the next lecture we will focus on the theory and nesting structure of an ORANI-style CGE model</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9D8A0C1E-B27D-41BA-A856-C94C266F470A}" type="slidenum">
              <a:rPr lang="en-GB" sz="1200" smtClean="0">
                <a:solidFill>
                  <a:srgbClr val="005BAB"/>
                </a:solidFill>
                <a:latin typeface="Verdana" pitchFamily="34" charset="0"/>
              </a:rPr>
              <a:pPr eaLnBrk="1" hangingPunct="1"/>
              <a:t>25</a:t>
            </a:fld>
            <a:endParaRPr lang="en-GB" sz="1200" smtClean="0">
              <a:solidFill>
                <a:srgbClr val="005BAB"/>
              </a:solidFill>
              <a:latin typeface="Verdana" pitchFamily="34" charset="0"/>
            </a:endParaRPr>
          </a:p>
        </p:txBody>
      </p:sp>
      <p:pic>
        <p:nvPicPr>
          <p:cNvPr id="26627"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8"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9"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Bibliography</a:t>
            </a:r>
          </a:p>
        </p:txBody>
      </p:sp>
      <p:sp>
        <p:nvSpPr>
          <p:cNvPr id="26630" name="Rectangle 3"/>
          <p:cNvSpPr>
            <a:spLocks noGrp="1" noChangeArrowheads="1"/>
          </p:cNvSpPr>
          <p:nvPr>
            <p:ph type="body" idx="1"/>
          </p:nvPr>
        </p:nvSpPr>
        <p:spPr>
          <a:xfrm>
            <a:off x="685800" y="1673225"/>
            <a:ext cx="7162800" cy="4349750"/>
          </a:xfrm>
        </p:spPr>
        <p:txBody>
          <a:bodyPr/>
          <a:lstStyle/>
          <a:p>
            <a:pPr algn="just"/>
            <a:r>
              <a:rPr lang="en-GB" sz="1400" smtClean="0">
                <a:latin typeface="Arial Unicode MS" pitchFamily="34" charset="-128"/>
                <a:ea typeface="Arial Unicode MS" pitchFamily="34" charset="-128"/>
                <a:cs typeface="Arial Unicode MS" pitchFamily="34" charset="-128"/>
              </a:rPr>
              <a:t>BOHLMANN, H.R. (2011) </a:t>
            </a:r>
            <a:r>
              <a:rPr lang="en-GB" sz="1400" i="1" smtClean="0">
                <a:latin typeface="Arial Unicode MS" pitchFamily="34" charset="-128"/>
                <a:ea typeface="Arial Unicode MS" pitchFamily="34" charset="-128"/>
                <a:cs typeface="Arial Unicode MS" pitchFamily="34" charset="-128"/>
              </a:rPr>
              <a:t>Labour and Migration Policy in South Africa</a:t>
            </a:r>
            <a:r>
              <a:rPr lang="en-GB" sz="1400" smtClean="0">
                <a:latin typeface="Arial Unicode MS" pitchFamily="34" charset="-128"/>
                <a:ea typeface="Arial Unicode MS" pitchFamily="34" charset="-128"/>
                <a:cs typeface="Arial Unicode MS" pitchFamily="34" charset="-128"/>
              </a:rPr>
              <a:t>. PhD Thesis. Monash University, Melbourne.</a:t>
            </a:r>
          </a:p>
          <a:p>
            <a:pPr algn="just"/>
            <a:r>
              <a:rPr lang="en-GB" sz="1400" smtClean="0">
                <a:latin typeface="Arial Unicode MS" pitchFamily="34" charset="-128"/>
                <a:ea typeface="Arial Unicode MS" pitchFamily="34" charset="-128"/>
                <a:cs typeface="Arial Unicode MS" pitchFamily="34" charset="-128"/>
              </a:rPr>
              <a:t>DIXON, P.B., PARMENTER, B.R., SUTTON, J. and VINCENT, D.P. (1982) </a:t>
            </a:r>
            <a:r>
              <a:rPr lang="en-GB" sz="1400" i="1" smtClean="0">
                <a:latin typeface="Arial Unicode MS" pitchFamily="34" charset="-128"/>
                <a:ea typeface="Arial Unicode MS" pitchFamily="34" charset="-128"/>
                <a:cs typeface="Arial Unicode MS" pitchFamily="34" charset="-128"/>
              </a:rPr>
              <a:t>ORANI: A Multisectoral Model of the Australian Economy.</a:t>
            </a:r>
            <a:r>
              <a:rPr lang="en-GB" sz="1400" smtClean="0">
                <a:latin typeface="Arial Unicode MS" pitchFamily="34" charset="-128"/>
                <a:ea typeface="Arial Unicode MS" pitchFamily="34" charset="-128"/>
                <a:cs typeface="Arial Unicode MS" pitchFamily="34" charset="-128"/>
              </a:rPr>
              <a:t> North-Holland, Amsterdam.</a:t>
            </a:r>
          </a:p>
          <a:p>
            <a:pPr algn="just"/>
            <a:r>
              <a:rPr lang="en-GB" sz="1400" smtClean="0">
                <a:latin typeface="Arial Unicode MS" pitchFamily="34" charset="-128"/>
                <a:ea typeface="Arial Unicode MS" pitchFamily="34" charset="-128"/>
                <a:cs typeface="Arial Unicode MS" pitchFamily="34" charset="-128"/>
              </a:rPr>
              <a:t>DIXON, P.B., PARMENTER, B.R., POWELL, A.A. and WILCOXEN, P.J. (1992) </a:t>
            </a:r>
            <a:r>
              <a:rPr lang="en-GB" sz="1400" i="1" smtClean="0">
                <a:latin typeface="Arial Unicode MS" pitchFamily="34" charset="-128"/>
                <a:ea typeface="Arial Unicode MS" pitchFamily="34" charset="-128"/>
                <a:cs typeface="Arial Unicode MS" pitchFamily="34" charset="-128"/>
              </a:rPr>
              <a:t>Notes and Problems in Applied General Equilibrium Economics.</a:t>
            </a:r>
            <a:r>
              <a:rPr lang="en-GB" sz="1400" smtClean="0">
                <a:latin typeface="Arial Unicode MS" pitchFamily="34" charset="-128"/>
                <a:ea typeface="Arial Unicode MS" pitchFamily="34" charset="-128"/>
                <a:cs typeface="Arial Unicode MS" pitchFamily="34" charset="-128"/>
              </a:rPr>
              <a:t> North-Holland, Amsterdam.</a:t>
            </a:r>
          </a:p>
          <a:p>
            <a:pPr algn="just"/>
            <a:r>
              <a:rPr lang="en-GB" sz="1400" smtClean="0">
                <a:latin typeface="Arial Unicode MS" pitchFamily="34" charset="-128"/>
                <a:ea typeface="Arial Unicode MS" pitchFamily="34" charset="-128"/>
                <a:cs typeface="Arial Unicode MS" pitchFamily="34" charset="-128"/>
              </a:rPr>
              <a:t>DIXON, P.B. and RIMMER, M.T. (2002) </a:t>
            </a:r>
            <a:r>
              <a:rPr lang="en-GB" sz="1400" i="1" smtClean="0">
                <a:latin typeface="Arial Unicode MS" pitchFamily="34" charset="-128"/>
                <a:ea typeface="Arial Unicode MS" pitchFamily="34" charset="-128"/>
                <a:cs typeface="Arial Unicode MS" pitchFamily="34" charset="-128"/>
              </a:rPr>
              <a:t>Dynamic General Equilibrium Modelling for Forecasting and Policy: A Practical Guide and Documentation of MONASH. </a:t>
            </a:r>
            <a:r>
              <a:rPr lang="en-GB" sz="1400" smtClean="0">
                <a:latin typeface="Arial Unicode MS" pitchFamily="34" charset="-128"/>
                <a:ea typeface="Arial Unicode MS" pitchFamily="34" charset="-128"/>
                <a:cs typeface="Arial Unicode MS" pitchFamily="34" charset="-128"/>
              </a:rPr>
              <a:t>North-Holland, Amsterdam.</a:t>
            </a:r>
          </a:p>
          <a:p>
            <a:pPr algn="just"/>
            <a:r>
              <a:rPr lang="en-GB" sz="1400" smtClean="0">
                <a:latin typeface="Arial Unicode MS" pitchFamily="34" charset="-128"/>
                <a:ea typeface="Arial Unicode MS" pitchFamily="34" charset="-128"/>
                <a:cs typeface="Arial Unicode MS" pitchFamily="34" charset="-128"/>
              </a:rPr>
              <a:t>DIXON, P.B. and RIMMER, M.T. (2010) </a:t>
            </a:r>
            <a:r>
              <a:rPr lang="en-GB" sz="1400" i="1" smtClean="0">
                <a:latin typeface="Arial Unicode MS" pitchFamily="34" charset="-128"/>
                <a:ea typeface="Arial Unicode MS" pitchFamily="34" charset="-128"/>
                <a:cs typeface="Arial Unicode MS" pitchFamily="34" charset="-128"/>
              </a:rPr>
              <a:t>Johansen’s Contribution to CGE Modelling: Originator and Guiding Light for 50 Years</a:t>
            </a:r>
            <a:r>
              <a:rPr lang="en-GB" sz="1400" smtClean="0">
                <a:latin typeface="Arial Unicode MS" pitchFamily="34" charset="-128"/>
                <a:ea typeface="Arial Unicode MS" pitchFamily="34" charset="-128"/>
                <a:cs typeface="Arial Unicode MS" pitchFamily="34" charset="-128"/>
              </a:rPr>
              <a:t>. CoPS/IMPACT General Paper G-203. Centre of Policy Studies, Monash University. </a:t>
            </a:r>
          </a:p>
          <a:p>
            <a:pPr algn="just"/>
            <a:r>
              <a:rPr lang="en-GB" sz="1400" smtClean="0">
                <a:latin typeface="Arial Unicode MS" pitchFamily="34" charset="-128"/>
                <a:ea typeface="Arial Unicode MS" pitchFamily="34" charset="-128"/>
                <a:cs typeface="Arial Unicode MS" pitchFamily="34" charset="-128"/>
              </a:rPr>
              <a:t>DIXON, P.B., KOOPMAN, R.B. and RIMMER, M.T. (2012) </a:t>
            </a:r>
            <a:r>
              <a:rPr lang="en-GB" sz="1400" i="1" smtClean="0">
                <a:latin typeface="Arial Unicode MS" pitchFamily="34" charset="-128"/>
                <a:ea typeface="Arial Unicode MS" pitchFamily="34" charset="-128"/>
                <a:cs typeface="Arial Unicode MS" pitchFamily="34" charset="-128"/>
              </a:rPr>
              <a:t>The MONASH Style of CGE Modeling.</a:t>
            </a:r>
            <a:r>
              <a:rPr lang="en-GB" sz="1400" smtClean="0">
                <a:latin typeface="Arial Unicode MS" pitchFamily="34" charset="-128"/>
                <a:ea typeface="Arial Unicode MS" pitchFamily="34" charset="-128"/>
                <a:cs typeface="Arial Unicode MS" pitchFamily="34" charset="-128"/>
              </a:rPr>
              <a:t> In Dixon, P.B. and Jorgenson, D.W. (eds), Handbook of Computable General Equilibrium Modeling. Elsevier, New York.</a:t>
            </a:r>
          </a:p>
          <a:p>
            <a:pPr marL="447675" lvl="1" indent="-447675">
              <a:lnSpc>
                <a:spcPct val="90000"/>
              </a:lnSpc>
              <a:spcBef>
                <a:spcPts val="400"/>
              </a:spcBef>
              <a:buFont typeface="Arial" charset="0"/>
              <a:buChar char="•"/>
            </a:pPr>
            <a:endParaRPr lang="en-US" smtClean="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3581992-7EFD-4B16-9A41-38D75F3C9BC2}" type="slidenum">
              <a:rPr lang="en-GB" sz="1200" smtClean="0">
                <a:solidFill>
                  <a:srgbClr val="005BAB"/>
                </a:solidFill>
                <a:latin typeface="Verdana" pitchFamily="34" charset="0"/>
              </a:rPr>
              <a:pPr eaLnBrk="1" hangingPunct="1"/>
              <a:t>26</a:t>
            </a:fld>
            <a:endParaRPr lang="en-GB" sz="1200" smtClean="0">
              <a:solidFill>
                <a:srgbClr val="005BAB"/>
              </a:solidFill>
              <a:latin typeface="Verdana" pitchFamily="34" charset="0"/>
            </a:endParaRPr>
          </a:p>
        </p:txBody>
      </p:sp>
      <p:pic>
        <p:nvPicPr>
          <p:cNvPr id="27651"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Bibliography</a:t>
            </a:r>
          </a:p>
        </p:txBody>
      </p:sp>
      <p:sp>
        <p:nvSpPr>
          <p:cNvPr id="27654" name="Rectangle 3"/>
          <p:cNvSpPr>
            <a:spLocks noGrp="1" noChangeArrowheads="1"/>
          </p:cNvSpPr>
          <p:nvPr>
            <p:ph type="body" idx="1"/>
          </p:nvPr>
        </p:nvSpPr>
        <p:spPr>
          <a:xfrm>
            <a:off x="685800" y="1673225"/>
            <a:ext cx="7126288" cy="4349750"/>
          </a:xfrm>
        </p:spPr>
        <p:txBody>
          <a:bodyPr/>
          <a:lstStyle/>
          <a:p>
            <a:pPr algn="just"/>
            <a:r>
              <a:rPr lang="en-GB" sz="1400" smtClean="0">
                <a:latin typeface="Arial Unicode MS" pitchFamily="34" charset="-128"/>
                <a:ea typeface="Arial Unicode MS" pitchFamily="34" charset="-128"/>
                <a:cs typeface="Arial Unicode MS" pitchFamily="34" charset="-128"/>
              </a:rPr>
              <a:t>DIXON, P.B. and RIMMER, M.T. (2012) </a:t>
            </a:r>
            <a:r>
              <a:rPr lang="en-GB" sz="1400" i="1" smtClean="0"/>
              <a:t>Validation in CGE Modeling</a:t>
            </a:r>
            <a:r>
              <a:rPr lang="en-GB" sz="1400" i="1" smtClean="0">
                <a:latin typeface="Arial Unicode MS" pitchFamily="34" charset="-128"/>
                <a:ea typeface="Arial Unicode MS" pitchFamily="34" charset="-128"/>
                <a:cs typeface="Arial Unicode MS" pitchFamily="34" charset="-128"/>
              </a:rPr>
              <a:t>.</a:t>
            </a:r>
            <a:r>
              <a:rPr lang="en-GB" sz="1400" smtClean="0">
                <a:latin typeface="Arial Unicode MS" pitchFamily="34" charset="-128"/>
                <a:ea typeface="Arial Unicode MS" pitchFamily="34" charset="-128"/>
                <a:cs typeface="Arial Unicode MS" pitchFamily="34" charset="-128"/>
              </a:rPr>
              <a:t> In Dixon, P.B. and Jorgenson, D.W. (eds), Handbook of Computable General Equilibrium Modeling. Elsevier, New York.</a:t>
            </a:r>
          </a:p>
          <a:p>
            <a:pPr algn="just"/>
            <a:r>
              <a:rPr lang="en-GB" sz="1400" smtClean="0">
                <a:latin typeface="Arial Unicode MS" pitchFamily="34" charset="-128"/>
                <a:ea typeface="Arial Unicode MS" pitchFamily="34" charset="-128"/>
                <a:cs typeface="Arial Unicode MS" pitchFamily="34" charset="-128"/>
              </a:rPr>
              <a:t>HARRISON, W.J. and PEARSON, K.R. (1996) </a:t>
            </a:r>
            <a:r>
              <a:rPr lang="en-GB" sz="1400" i="1" smtClean="0">
                <a:latin typeface="Arial Unicode MS" pitchFamily="34" charset="-128"/>
                <a:ea typeface="Arial Unicode MS" pitchFamily="34" charset="-128"/>
                <a:cs typeface="Arial Unicode MS" pitchFamily="34" charset="-128"/>
              </a:rPr>
              <a:t>Computing Solutions for Large General Equilibrium Models using GEMPACK.</a:t>
            </a:r>
            <a:r>
              <a:rPr lang="en-GB" sz="1400" smtClean="0">
                <a:latin typeface="Arial Unicode MS" pitchFamily="34" charset="-128"/>
                <a:ea typeface="Arial Unicode MS" pitchFamily="34" charset="-128"/>
                <a:cs typeface="Arial Unicode MS" pitchFamily="34" charset="-128"/>
              </a:rPr>
              <a:t> Computational Economics, 9:83-127.</a:t>
            </a:r>
          </a:p>
          <a:p>
            <a:pPr algn="just"/>
            <a:r>
              <a:rPr lang="en-GB" sz="1400" smtClean="0">
                <a:latin typeface="Arial Unicode MS" pitchFamily="34" charset="-128"/>
                <a:ea typeface="Arial Unicode MS" pitchFamily="34" charset="-128"/>
                <a:cs typeface="Arial Unicode MS" pitchFamily="34" charset="-128"/>
              </a:rPr>
              <a:t>HORRIDGE, J.M. (2000) </a:t>
            </a:r>
            <a:r>
              <a:rPr lang="en-GB" sz="1400" i="1" smtClean="0">
                <a:latin typeface="Arial Unicode MS" pitchFamily="34" charset="-128"/>
                <a:ea typeface="Arial Unicode MS" pitchFamily="34" charset="-128"/>
                <a:cs typeface="Arial Unicode MS" pitchFamily="34" charset="-128"/>
              </a:rPr>
              <a:t>ORANI-G: A General Equilibrium Model of the Australian Economy.</a:t>
            </a:r>
            <a:r>
              <a:rPr lang="en-GB" sz="1400" smtClean="0">
                <a:latin typeface="Arial Unicode MS" pitchFamily="34" charset="-128"/>
                <a:ea typeface="Arial Unicode MS" pitchFamily="34" charset="-128"/>
                <a:cs typeface="Arial Unicode MS" pitchFamily="34" charset="-128"/>
              </a:rPr>
              <a:t> CoPS/IMPACT Working Paper OP-93. Centre of Policy Studies, Monash University.</a:t>
            </a:r>
          </a:p>
          <a:p>
            <a:pPr algn="just"/>
            <a:r>
              <a:rPr lang="en-GB" sz="1400" smtClean="0">
                <a:latin typeface="Arial Unicode MS" pitchFamily="34" charset="-128"/>
                <a:ea typeface="Arial Unicode MS" pitchFamily="34" charset="-128"/>
                <a:cs typeface="Arial Unicode MS" pitchFamily="34" charset="-128"/>
              </a:rPr>
              <a:t>JOHANSEN, L. (1960) </a:t>
            </a:r>
            <a:r>
              <a:rPr lang="en-GB" sz="1400" i="1" smtClean="0">
                <a:latin typeface="Arial Unicode MS" pitchFamily="34" charset="-128"/>
                <a:ea typeface="Arial Unicode MS" pitchFamily="34" charset="-128"/>
                <a:cs typeface="Arial Unicode MS" pitchFamily="34" charset="-128"/>
              </a:rPr>
              <a:t>A Multi-Sectoral Study of Economic Growth.</a:t>
            </a:r>
            <a:r>
              <a:rPr lang="en-GB" sz="1400" smtClean="0">
                <a:latin typeface="Arial Unicode MS" pitchFamily="34" charset="-128"/>
                <a:ea typeface="Arial Unicode MS" pitchFamily="34" charset="-128"/>
                <a:cs typeface="Arial Unicode MS" pitchFamily="34" charset="-128"/>
              </a:rPr>
              <a:t> North-Holland, Amsterdam.  </a:t>
            </a:r>
          </a:p>
          <a:p>
            <a:pPr algn="just"/>
            <a:r>
              <a:rPr lang="en-US" sz="1400" smtClean="0">
                <a:latin typeface="Arial Unicode MS" pitchFamily="34" charset="-128"/>
                <a:ea typeface="Arial Unicode MS" pitchFamily="34" charset="-128"/>
                <a:cs typeface="Arial Unicode MS" pitchFamily="34" charset="-128"/>
              </a:rPr>
              <a:t>ROOS, E.L., ADAMS, P. and VAN HEERDEN, J.H. (2012) </a:t>
            </a:r>
            <a:r>
              <a:rPr lang="en-US" sz="1400" i="1" smtClean="0">
                <a:latin typeface="Arial Unicode MS" pitchFamily="34" charset="-128"/>
                <a:ea typeface="Arial Unicode MS" pitchFamily="34" charset="-128"/>
                <a:cs typeface="Arial Unicode MS" pitchFamily="34" charset="-128"/>
              </a:rPr>
              <a:t>Constructing and Updating of a Ugandan CGE Database</a:t>
            </a:r>
            <a:r>
              <a:rPr lang="en-US" sz="1400" smtClean="0">
                <a:latin typeface="Arial Unicode MS" pitchFamily="34" charset="-128"/>
                <a:ea typeface="Arial Unicode MS" pitchFamily="34" charset="-128"/>
                <a:cs typeface="Arial Unicode MS" pitchFamily="34" charset="-128"/>
              </a:rPr>
              <a:t>. CoPS/IMPACT Working Paper G-226. Centre of Policy Studies, Monash University.</a:t>
            </a:r>
          </a:p>
          <a:p>
            <a:pPr algn="just"/>
            <a:r>
              <a:rPr lang="en-GB" sz="1400" smtClean="0"/>
              <a:t>TAYLOR, L. and BLACK, S.L. (1974) </a:t>
            </a:r>
            <a:r>
              <a:rPr lang="en-GB" sz="1400" i="1" smtClean="0"/>
              <a:t>Practical General Equilibrium Estimation of Resources Pulls under Trade Liberalization.</a:t>
            </a:r>
            <a:r>
              <a:rPr lang="en-GB" sz="1400" smtClean="0"/>
              <a:t> Journal of International Economics, 4(1):37-58.</a:t>
            </a:r>
          </a:p>
          <a:p>
            <a:pPr algn="just"/>
            <a:endParaRPr lang="en-GB" sz="1400" smtClean="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5"/>
          <p:cNvSpPr>
            <a:spLocks noGrp="1"/>
          </p:cNvSpPr>
          <p:nvPr>
            <p:ph type="sldNum" sz="quarter" idx="10"/>
          </p:nvPr>
        </p:nvSpPr>
        <p:spPr>
          <a:xfrm>
            <a:off x="8458200" y="152400"/>
            <a:ext cx="5334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806A0ACB-712E-480D-B00F-16F2B17A15C6}" type="slidenum">
              <a:rPr lang="en-US" sz="1400" smtClean="0"/>
              <a:pPr eaLnBrk="1" hangingPunct="1"/>
              <a:t>27</a:t>
            </a:fld>
            <a:endParaRPr lang="en-US" sz="1400" smtClean="0"/>
          </a:p>
        </p:txBody>
      </p:sp>
      <p:sp>
        <p:nvSpPr>
          <p:cNvPr id="28675" name="Freeform 2"/>
          <p:cNvSpPr>
            <a:spLocks/>
          </p:cNvSpPr>
          <p:nvPr/>
        </p:nvSpPr>
        <p:spPr bwMode="auto">
          <a:xfrm>
            <a:off x="2517775" y="4046538"/>
            <a:ext cx="4032250" cy="2901950"/>
          </a:xfrm>
          <a:custGeom>
            <a:avLst/>
            <a:gdLst>
              <a:gd name="T0" fmla="*/ 631825 w 2540"/>
              <a:gd name="T1" fmla="*/ 1633538 h 1828"/>
              <a:gd name="T2" fmla="*/ 479425 w 2540"/>
              <a:gd name="T3" fmla="*/ 2700338 h 1828"/>
              <a:gd name="T4" fmla="*/ 3511550 w 2540"/>
              <a:gd name="T5" fmla="*/ 2719388 h 1828"/>
              <a:gd name="T6" fmla="*/ 3603625 w 2540"/>
              <a:gd name="T7" fmla="*/ 1601788 h 1828"/>
              <a:gd name="T8" fmla="*/ 2806700 w 2540"/>
              <a:gd name="T9" fmla="*/ 433388 h 1828"/>
              <a:gd name="T10" fmla="*/ 2146300 w 2540"/>
              <a:gd name="T11" fmla="*/ 200025 h 1828"/>
              <a:gd name="T12" fmla="*/ 631825 w 2540"/>
              <a:gd name="T13" fmla="*/ 1633538 h 1828"/>
              <a:gd name="T14" fmla="*/ 0 60000 65536"/>
              <a:gd name="T15" fmla="*/ 0 60000 65536"/>
              <a:gd name="T16" fmla="*/ 0 60000 65536"/>
              <a:gd name="T17" fmla="*/ 0 60000 65536"/>
              <a:gd name="T18" fmla="*/ 0 60000 65536"/>
              <a:gd name="T19" fmla="*/ 0 60000 65536"/>
              <a:gd name="T20" fmla="*/ 0 60000 65536"/>
              <a:gd name="T21" fmla="*/ 0 w 2540"/>
              <a:gd name="T22" fmla="*/ 0 h 1828"/>
              <a:gd name="T23" fmla="*/ 2540 w 2540"/>
              <a:gd name="T24" fmla="*/ 1828 h 18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0" h="1828">
                <a:moveTo>
                  <a:pt x="398" y="1029"/>
                </a:moveTo>
                <a:cubicBezTo>
                  <a:pt x="288" y="1233"/>
                  <a:pt x="0" y="1587"/>
                  <a:pt x="302" y="1701"/>
                </a:cubicBezTo>
                <a:cubicBezTo>
                  <a:pt x="604" y="1815"/>
                  <a:pt x="1884" y="1828"/>
                  <a:pt x="2212" y="1713"/>
                </a:cubicBezTo>
                <a:cubicBezTo>
                  <a:pt x="2540" y="1598"/>
                  <a:pt x="2344" y="1249"/>
                  <a:pt x="2270" y="1009"/>
                </a:cubicBezTo>
                <a:cubicBezTo>
                  <a:pt x="2196" y="769"/>
                  <a:pt x="1921" y="420"/>
                  <a:pt x="1768" y="273"/>
                </a:cubicBezTo>
                <a:cubicBezTo>
                  <a:pt x="1615" y="126"/>
                  <a:pt x="1580" y="0"/>
                  <a:pt x="1352" y="126"/>
                </a:cubicBezTo>
                <a:cubicBezTo>
                  <a:pt x="1124" y="252"/>
                  <a:pt x="597" y="841"/>
                  <a:pt x="398" y="1029"/>
                </a:cubicBezTo>
                <a:close/>
              </a:path>
            </a:pathLst>
          </a:custGeom>
          <a:solidFill>
            <a:srgbClr val="FF6600"/>
          </a:solidFill>
          <a:ln>
            <a:noFill/>
          </a:ln>
          <a:extLst>
            <a:ext uri="{91240B29-F687-4F45-9708-019B960494DF}">
              <a14:hiddenLine xmlns:a14="http://schemas.microsoft.com/office/drawing/2010/main" w="31750" cap="flat" cmpd="sng">
                <a:solidFill>
                  <a:srgbClr val="000000"/>
                </a:solidFill>
                <a:prstDash val="solid"/>
                <a:round/>
                <a:headEnd type="none" w="med" len="med"/>
                <a:tailEnd type="none" w="med" len="med"/>
              </a14:hiddenLine>
            </a:ext>
          </a:extLst>
        </p:spPr>
        <p:txBody>
          <a:bodyPr wrap="none" anchor="ctr">
            <a:spAutoFit/>
          </a:bodyPr>
          <a:lstStyle/>
          <a:p>
            <a:endParaRPr lang="en-GB"/>
          </a:p>
        </p:txBody>
      </p:sp>
      <p:sp>
        <p:nvSpPr>
          <p:cNvPr id="28676" name="Freeform 3"/>
          <p:cNvSpPr>
            <a:spLocks/>
          </p:cNvSpPr>
          <p:nvPr/>
        </p:nvSpPr>
        <p:spPr bwMode="auto">
          <a:xfrm>
            <a:off x="533400" y="76200"/>
            <a:ext cx="5943600" cy="2794000"/>
          </a:xfrm>
          <a:custGeom>
            <a:avLst/>
            <a:gdLst>
              <a:gd name="T0" fmla="*/ 224415 w 1748"/>
              <a:gd name="T1" fmla="*/ 1784280 h 1901"/>
              <a:gd name="T2" fmla="*/ 826256 w 1748"/>
              <a:gd name="T3" fmla="*/ 2654373 h 1901"/>
              <a:gd name="T4" fmla="*/ 5178549 w 1748"/>
              <a:gd name="T5" fmla="*/ 2626448 h 1901"/>
              <a:gd name="T6" fmla="*/ 5416565 w 1748"/>
              <a:gd name="T7" fmla="*/ 1732839 h 1901"/>
              <a:gd name="T8" fmla="*/ 3590642 w 1748"/>
              <a:gd name="T9" fmla="*/ 227812 h 1901"/>
              <a:gd name="T10" fmla="*/ 1672913 w 1748"/>
              <a:gd name="T11" fmla="*/ 368908 h 1901"/>
              <a:gd name="T12" fmla="*/ 224415 w 1748"/>
              <a:gd name="T13" fmla="*/ 1784280 h 1901"/>
              <a:gd name="T14" fmla="*/ 0 60000 65536"/>
              <a:gd name="T15" fmla="*/ 0 60000 65536"/>
              <a:gd name="T16" fmla="*/ 0 60000 65536"/>
              <a:gd name="T17" fmla="*/ 0 60000 65536"/>
              <a:gd name="T18" fmla="*/ 0 60000 65536"/>
              <a:gd name="T19" fmla="*/ 0 60000 65536"/>
              <a:gd name="T20" fmla="*/ 0 60000 65536"/>
              <a:gd name="T21" fmla="*/ 0 w 1748"/>
              <a:gd name="T22" fmla="*/ 0 h 1901"/>
              <a:gd name="T23" fmla="*/ 1748 w 1748"/>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48" h="1901">
                <a:moveTo>
                  <a:pt x="66" y="1214"/>
                </a:moveTo>
                <a:cubicBezTo>
                  <a:pt x="25" y="1473"/>
                  <a:pt x="0" y="1711"/>
                  <a:pt x="243" y="1806"/>
                </a:cubicBezTo>
                <a:cubicBezTo>
                  <a:pt x="486" y="1901"/>
                  <a:pt x="1298" y="1891"/>
                  <a:pt x="1523" y="1787"/>
                </a:cubicBezTo>
                <a:cubicBezTo>
                  <a:pt x="1748" y="1683"/>
                  <a:pt x="1671" y="1451"/>
                  <a:pt x="1593" y="1179"/>
                </a:cubicBezTo>
                <a:cubicBezTo>
                  <a:pt x="1515" y="907"/>
                  <a:pt x="1239" y="310"/>
                  <a:pt x="1056" y="155"/>
                </a:cubicBezTo>
                <a:cubicBezTo>
                  <a:pt x="873" y="0"/>
                  <a:pt x="657" y="75"/>
                  <a:pt x="492" y="251"/>
                </a:cubicBezTo>
                <a:cubicBezTo>
                  <a:pt x="327" y="427"/>
                  <a:pt x="155" y="1014"/>
                  <a:pt x="66" y="1214"/>
                </a:cubicBezTo>
                <a:close/>
              </a:path>
            </a:pathLst>
          </a:custGeom>
          <a:solidFill>
            <a:srgbClr val="003366">
              <a:alpha val="50195"/>
            </a:srgbClr>
          </a:solidFill>
          <a:ln>
            <a:noFill/>
          </a:ln>
          <a:extLst>
            <a:ext uri="{91240B29-F687-4F45-9708-019B960494DF}">
              <a14:hiddenLine xmlns:a14="http://schemas.microsoft.com/office/drawing/2010/main" w="31750" cap="flat" cmpd="sng">
                <a:solidFill>
                  <a:srgbClr val="000000"/>
                </a:solidFill>
                <a:prstDash val="solid"/>
                <a:round/>
                <a:headEnd type="none" w="med" len="med"/>
                <a:tailEnd type="none" w="med" len="med"/>
              </a14:hiddenLine>
            </a:ext>
          </a:extLst>
        </p:spPr>
        <p:txBody>
          <a:bodyPr anchor="ctr">
            <a:spAutoFit/>
          </a:bodyPr>
          <a:lstStyle/>
          <a:p>
            <a:endParaRPr lang="en-GB"/>
          </a:p>
        </p:txBody>
      </p:sp>
      <p:sp>
        <p:nvSpPr>
          <p:cNvPr id="28677" name="Freeform 4"/>
          <p:cNvSpPr>
            <a:spLocks/>
          </p:cNvSpPr>
          <p:nvPr/>
        </p:nvSpPr>
        <p:spPr bwMode="auto">
          <a:xfrm>
            <a:off x="3546475" y="1827213"/>
            <a:ext cx="2774950" cy="3017837"/>
          </a:xfrm>
          <a:custGeom>
            <a:avLst/>
            <a:gdLst>
              <a:gd name="T0" fmla="*/ 104775 w 1748"/>
              <a:gd name="T1" fmla="*/ 1927225 h 1901"/>
              <a:gd name="T2" fmla="*/ 385763 w 1748"/>
              <a:gd name="T3" fmla="*/ 2867025 h 1901"/>
              <a:gd name="T4" fmla="*/ 2417763 w 1748"/>
              <a:gd name="T5" fmla="*/ 2836862 h 1901"/>
              <a:gd name="T6" fmla="*/ 2528888 w 1748"/>
              <a:gd name="T7" fmla="*/ 1871662 h 1901"/>
              <a:gd name="T8" fmla="*/ 1676400 w 1748"/>
              <a:gd name="T9" fmla="*/ 246062 h 1901"/>
              <a:gd name="T10" fmla="*/ 781050 w 1748"/>
              <a:gd name="T11" fmla="*/ 398462 h 1901"/>
              <a:gd name="T12" fmla="*/ 104775 w 1748"/>
              <a:gd name="T13" fmla="*/ 1927225 h 1901"/>
              <a:gd name="T14" fmla="*/ 0 60000 65536"/>
              <a:gd name="T15" fmla="*/ 0 60000 65536"/>
              <a:gd name="T16" fmla="*/ 0 60000 65536"/>
              <a:gd name="T17" fmla="*/ 0 60000 65536"/>
              <a:gd name="T18" fmla="*/ 0 60000 65536"/>
              <a:gd name="T19" fmla="*/ 0 60000 65536"/>
              <a:gd name="T20" fmla="*/ 0 60000 65536"/>
              <a:gd name="T21" fmla="*/ 0 w 1748"/>
              <a:gd name="T22" fmla="*/ 0 h 1901"/>
              <a:gd name="T23" fmla="*/ 1748 w 1748"/>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48" h="1901">
                <a:moveTo>
                  <a:pt x="66" y="1214"/>
                </a:moveTo>
                <a:cubicBezTo>
                  <a:pt x="25" y="1473"/>
                  <a:pt x="0" y="1711"/>
                  <a:pt x="243" y="1806"/>
                </a:cubicBezTo>
                <a:cubicBezTo>
                  <a:pt x="486" y="1901"/>
                  <a:pt x="1298" y="1891"/>
                  <a:pt x="1523" y="1787"/>
                </a:cubicBezTo>
                <a:cubicBezTo>
                  <a:pt x="1748" y="1683"/>
                  <a:pt x="1671" y="1451"/>
                  <a:pt x="1593" y="1179"/>
                </a:cubicBezTo>
                <a:cubicBezTo>
                  <a:pt x="1515" y="907"/>
                  <a:pt x="1239" y="310"/>
                  <a:pt x="1056" y="155"/>
                </a:cubicBezTo>
                <a:cubicBezTo>
                  <a:pt x="873" y="0"/>
                  <a:pt x="657" y="75"/>
                  <a:pt x="492" y="251"/>
                </a:cubicBezTo>
                <a:cubicBezTo>
                  <a:pt x="327" y="427"/>
                  <a:pt x="155" y="1014"/>
                  <a:pt x="66" y="1214"/>
                </a:cubicBezTo>
                <a:close/>
              </a:path>
            </a:pathLst>
          </a:custGeom>
          <a:solidFill>
            <a:srgbClr val="006600">
              <a:alpha val="50195"/>
            </a:srgbClr>
          </a:solidFill>
          <a:ln>
            <a:noFill/>
          </a:ln>
          <a:extLst>
            <a:ext uri="{91240B29-F687-4F45-9708-019B960494DF}">
              <a14:hiddenLine xmlns:a14="http://schemas.microsoft.com/office/drawing/2010/main" w="31750" cap="flat" cmpd="sng">
                <a:solidFill>
                  <a:srgbClr val="000000"/>
                </a:solidFill>
                <a:prstDash val="solid"/>
                <a:round/>
                <a:headEnd type="none" w="med" len="med"/>
                <a:tailEnd type="none" w="med" len="med"/>
              </a14:hiddenLine>
            </a:ext>
          </a:extLst>
        </p:spPr>
        <p:txBody>
          <a:bodyPr wrap="none" anchor="ctr">
            <a:spAutoFit/>
          </a:bodyPr>
          <a:lstStyle/>
          <a:p>
            <a:endParaRPr lang="en-GB"/>
          </a:p>
        </p:txBody>
      </p:sp>
      <p:sp>
        <p:nvSpPr>
          <p:cNvPr id="28678" name="Rectangle 5"/>
          <p:cNvSpPr>
            <a:spLocks noGrp="1" noChangeArrowheads="1"/>
          </p:cNvSpPr>
          <p:nvPr>
            <p:ph type="title"/>
          </p:nvPr>
        </p:nvSpPr>
        <p:spPr>
          <a:xfrm>
            <a:off x="5580063" y="457200"/>
            <a:ext cx="3182937" cy="914400"/>
          </a:xfrm>
        </p:spPr>
        <p:txBody>
          <a:bodyPr/>
          <a:lstStyle/>
          <a:p>
            <a:r>
              <a:rPr lang="en-AU" sz="2400" smtClean="0">
                <a:latin typeface="Arial Unicode MS" pitchFamily="34" charset="-128"/>
                <a:ea typeface="Arial Unicode MS" pitchFamily="34" charset="-128"/>
                <a:cs typeface="Arial Unicode MS" pitchFamily="34" charset="-128"/>
              </a:rPr>
              <a:t>CGE Nested Production Structure</a:t>
            </a:r>
            <a:endParaRPr lang="en-US" sz="2400" smtClean="0">
              <a:latin typeface="Arial Unicode MS" pitchFamily="34" charset="-128"/>
              <a:ea typeface="Arial Unicode MS" pitchFamily="34" charset="-128"/>
              <a:cs typeface="Arial Unicode MS" pitchFamily="34" charset="-128"/>
            </a:endParaRPr>
          </a:p>
        </p:txBody>
      </p:sp>
      <p:sp>
        <p:nvSpPr>
          <p:cNvPr id="28679" name="Freeform 6"/>
          <p:cNvSpPr>
            <a:spLocks/>
          </p:cNvSpPr>
          <p:nvPr/>
        </p:nvSpPr>
        <p:spPr bwMode="auto">
          <a:xfrm>
            <a:off x="228600" y="1752600"/>
            <a:ext cx="1905000" cy="3073400"/>
          </a:xfrm>
          <a:custGeom>
            <a:avLst/>
            <a:gdLst>
              <a:gd name="T0" fmla="*/ 71928 w 1748"/>
              <a:gd name="T1" fmla="*/ 1962708 h 1901"/>
              <a:gd name="T2" fmla="*/ 264826 w 1748"/>
              <a:gd name="T3" fmla="*/ 2919811 h 1901"/>
              <a:gd name="T4" fmla="*/ 1659791 w 1748"/>
              <a:gd name="T5" fmla="*/ 2889093 h 1901"/>
              <a:gd name="T6" fmla="*/ 1736078 w 1748"/>
              <a:gd name="T7" fmla="*/ 1906122 h 1901"/>
              <a:gd name="T8" fmla="*/ 1150847 w 1748"/>
              <a:gd name="T9" fmla="*/ 250593 h 1901"/>
              <a:gd name="T10" fmla="*/ 536190 w 1748"/>
              <a:gd name="T11" fmla="*/ 405799 h 1901"/>
              <a:gd name="T12" fmla="*/ 71928 w 1748"/>
              <a:gd name="T13" fmla="*/ 1962708 h 1901"/>
              <a:gd name="T14" fmla="*/ 0 60000 65536"/>
              <a:gd name="T15" fmla="*/ 0 60000 65536"/>
              <a:gd name="T16" fmla="*/ 0 60000 65536"/>
              <a:gd name="T17" fmla="*/ 0 60000 65536"/>
              <a:gd name="T18" fmla="*/ 0 60000 65536"/>
              <a:gd name="T19" fmla="*/ 0 60000 65536"/>
              <a:gd name="T20" fmla="*/ 0 60000 65536"/>
              <a:gd name="T21" fmla="*/ 0 w 1748"/>
              <a:gd name="T22" fmla="*/ 0 h 1901"/>
              <a:gd name="T23" fmla="*/ 1748 w 1748"/>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48" h="1901">
                <a:moveTo>
                  <a:pt x="66" y="1214"/>
                </a:moveTo>
                <a:cubicBezTo>
                  <a:pt x="25" y="1473"/>
                  <a:pt x="0" y="1711"/>
                  <a:pt x="243" y="1806"/>
                </a:cubicBezTo>
                <a:cubicBezTo>
                  <a:pt x="486" y="1901"/>
                  <a:pt x="1298" y="1891"/>
                  <a:pt x="1523" y="1787"/>
                </a:cubicBezTo>
                <a:cubicBezTo>
                  <a:pt x="1748" y="1683"/>
                  <a:pt x="1671" y="1451"/>
                  <a:pt x="1593" y="1179"/>
                </a:cubicBezTo>
                <a:cubicBezTo>
                  <a:pt x="1515" y="907"/>
                  <a:pt x="1239" y="310"/>
                  <a:pt x="1056" y="155"/>
                </a:cubicBezTo>
                <a:cubicBezTo>
                  <a:pt x="873" y="0"/>
                  <a:pt x="657" y="75"/>
                  <a:pt x="492" y="251"/>
                </a:cubicBezTo>
                <a:cubicBezTo>
                  <a:pt x="327" y="427"/>
                  <a:pt x="155" y="1014"/>
                  <a:pt x="66" y="1214"/>
                </a:cubicBezTo>
                <a:close/>
              </a:path>
            </a:pathLst>
          </a:custGeom>
          <a:solidFill>
            <a:schemeClr val="accent1">
              <a:alpha val="50195"/>
            </a:schemeClr>
          </a:solidFill>
          <a:ln>
            <a:noFill/>
          </a:ln>
          <a:extLst>
            <a:ext uri="{91240B29-F687-4F45-9708-019B960494DF}">
              <a14:hiddenLine xmlns:a14="http://schemas.microsoft.com/office/drawing/2010/main" w="31750" cap="flat" cmpd="sng">
                <a:solidFill>
                  <a:srgbClr val="000000"/>
                </a:solidFill>
                <a:prstDash val="solid"/>
                <a:round/>
                <a:headEnd type="none" w="med" len="med"/>
                <a:tailEnd type="none" w="med" len="med"/>
              </a14:hiddenLine>
            </a:ext>
          </a:extLst>
        </p:spPr>
        <p:txBody>
          <a:bodyPr anchor="ctr">
            <a:spAutoFit/>
          </a:bodyPr>
          <a:lstStyle/>
          <a:p>
            <a:endParaRPr lang="en-GB"/>
          </a:p>
        </p:txBody>
      </p:sp>
      <p:sp>
        <p:nvSpPr>
          <p:cNvPr id="28680" name="Text Box 7"/>
          <p:cNvSpPr txBox="1">
            <a:spLocks noChangeArrowheads="1"/>
          </p:cNvSpPr>
          <p:nvPr/>
        </p:nvSpPr>
        <p:spPr bwMode="auto">
          <a:xfrm>
            <a:off x="5419725" y="5257800"/>
            <a:ext cx="1487488" cy="457200"/>
          </a:xfrm>
          <a:prstGeom prst="rect">
            <a:avLst/>
          </a:prstGeom>
          <a:solidFill>
            <a:srgbClr val="FF6600"/>
          </a:solidFill>
          <a:ln>
            <a:noFill/>
          </a:ln>
          <a:extLst>
            <a:ext uri="{91240B29-F687-4F45-9708-019B960494DF}">
              <a14:hiddenLine xmlns:a14="http://schemas.microsoft.com/office/drawing/2010/main" w="31750">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bg1"/>
                </a:solidFill>
                <a:latin typeface="Arial" charset="0"/>
              </a:rPr>
              <a:t>skill nest</a:t>
            </a:r>
            <a:endParaRPr lang="en-US" b="1">
              <a:latin typeface="Arial" charset="0"/>
            </a:endParaRPr>
          </a:p>
        </p:txBody>
      </p:sp>
      <p:sp>
        <p:nvSpPr>
          <p:cNvPr id="28681" name="Text Box 8"/>
          <p:cNvSpPr txBox="1">
            <a:spLocks noChangeArrowheads="1"/>
          </p:cNvSpPr>
          <p:nvPr/>
        </p:nvSpPr>
        <p:spPr bwMode="auto">
          <a:xfrm>
            <a:off x="5410200" y="3198813"/>
            <a:ext cx="2733675" cy="460375"/>
          </a:xfrm>
          <a:prstGeom prst="rect">
            <a:avLst/>
          </a:prstGeom>
          <a:solidFill>
            <a:srgbClr val="006600">
              <a:alpha val="50195"/>
            </a:srgbClr>
          </a:solidFill>
          <a:ln>
            <a:noFill/>
          </a:ln>
          <a:extLst>
            <a:ext uri="{91240B29-F687-4F45-9708-019B960494DF}">
              <a14:hiddenLine xmlns:a14="http://schemas.microsoft.com/office/drawing/2010/main" w="31750">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bg1"/>
                </a:solidFill>
                <a:latin typeface="Arial Unicode MS" pitchFamily="34" charset="-128"/>
                <a:ea typeface="Arial Unicode MS" pitchFamily="34" charset="-128"/>
                <a:cs typeface="Arial Unicode MS" pitchFamily="34" charset="-128"/>
              </a:rPr>
              <a:t>primary factor nest</a:t>
            </a:r>
            <a:endParaRPr lang="en-US" b="1">
              <a:latin typeface="Arial Unicode MS" pitchFamily="34" charset="-128"/>
              <a:ea typeface="Arial Unicode MS" pitchFamily="34" charset="-128"/>
              <a:cs typeface="Arial Unicode MS" pitchFamily="34" charset="-128"/>
            </a:endParaRPr>
          </a:p>
        </p:txBody>
      </p:sp>
      <p:sp>
        <p:nvSpPr>
          <p:cNvPr id="28682" name="Text Box 9"/>
          <p:cNvSpPr txBox="1">
            <a:spLocks noChangeArrowheads="1"/>
          </p:cNvSpPr>
          <p:nvPr/>
        </p:nvSpPr>
        <p:spPr bwMode="auto">
          <a:xfrm>
            <a:off x="3810000" y="1143000"/>
            <a:ext cx="1368425" cy="457200"/>
          </a:xfrm>
          <a:prstGeom prst="rect">
            <a:avLst/>
          </a:prstGeom>
          <a:solidFill>
            <a:srgbClr val="003366">
              <a:alpha val="50195"/>
            </a:srgbClr>
          </a:solidFill>
          <a:ln>
            <a:noFill/>
          </a:ln>
          <a:extLst>
            <a:ext uri="{91240B29-F687-4F45-9708-019B960494DF}">
              <a14:hiddenLine xmlns:a14="http://schemas.microsoft.com/office/drawing/2010/main" w="31750">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solidFill>
                  <a:schemeClr val="bg1"/>
                </a:solidFill>
                <a:latin typeface="Arial" charset="0"/>
              </a:rPr>
              <a:t>top nest</a:t>
            </a:r>
            <a:endParaRPr lang="en-US" b="1">
              <a:latin typeface="Arial" charset="0"/>
            </a:endParaRPr>
          </a:p>
        </p:txBody>
      </p:sp>
      <p:sp>
        <p:nvSpPr>
          <p:cNvPr id="28683" name="Text Box 10"/>
          <p:cNvSpPr txBox="1">
            <a:spLocks noChangeArrowheads="1"/>
          </p:cNvSpPr>
          <p:nvPr/>
        </p:nvSpPr>
        <p:spPr bwMode="auto">
          <a:xfrm>
            <a:off x="0" y="4538663"/>
            <a:ext cx="2060575" cy="396875"/>
          </a:xfrm>
          <a:prstGeom prst="rect">
            <a:avLst/>
          </a:prstGeom>
          <a:solidFill>
            <a:schemeClr val="accent1">
              <a:alpha val="50195"/>
            </a:schemeClr>
          </a:solidFill>
          <a:ln>
            <a:noFill/>
          </a:ln>
          <a:extLst>
            <a:ext uri="{91240B29-F687-4F45-9708-019B960494DF}">
              <a14:hiddenLine xmlns:a14="http://schemas.microsoft.com/office/drawing/2010/main" w="31750">
                <a:solidFill>
                  <a:srgbClr val="000000"/>
                </a:solidFill>
                <a:miter lim="800000"/>
                <a:headEnd/>
                <a:tailEnd/>
              </a14:hiddenLine>
            </a:ext>
          </a:extLst>
        </p:spPr>
        <p:txBody>
          <a:bodyPr wrap="none"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000" b="1">
                <a:solidFill>
                  <a:schemeClr val="bg1"/>
                </a:solidFill>
                <a:latin typeface="Arial" charset="0"/>
              </a:rPr>
              <a:t>Armington nest</a:t>
            </a:r>
            <a:endParaRPr lang="en-US" b="1">
              <a:latin typeface="Arial" charset="0"/>
            </a:endParaRPr>
          </a:p>
        </p:txBody>
      </p:sp>
      <p:sp>
        <p:nvSpPr>
          <p:cNvPr id="28684" name="AutoShape 11"/>
          <p:cNvSpPr>
            <a:spLocks noChangeArrowheads="1"/>
          </p:cNvSpPr>
          <p:nvPr/>
        </p:nvSpPr>
        <p:spPr bwMode="auto">
          <a:xfrm rot="-1667861">
            <a:off x="7488238" y="4705350"/>
            <a:ext cx="685800" cy="1752600"/>
          </a:xfrm>
          <a:prstGeom prst="upArrow">
            <a:avLst>
              <a:gd name="adj1" fmla="val 50000"/>
              <a:gd name="adj2" fmla="val 63889"/>
            </a:avLst>
          </a:prstGeom>
          <a:solidFill>
            <a:srgbClr val="FFFF00"/>
          </a:solidFill>
          <a:ln w="41275">
            <a:solidFill>
              <a:srgbClr val="CC3300"/>
            </a:solidFill>
            <a:miter lim="800000"/>
            <a:headEnd/>
            <a:tailEnd/>
          </a:ln>
        </p:spPr>
        <p:txBody>
          <a:bodyPr anchor="ctr">
            <a:spAutoFit/>
          </a:bodyPr>
          <a:lstStyle/>
          <a:p>
            <a:endParaRPr lang="en-ZA"/>
          </a:p>
        </p:txBody>
      </p:sp>
      <p:sp>
        <p:nvSpPr>
          <p:cNvPr id="28685" name="Text Box 12"/>
          <p:cNvSpPr txBox="1">
            <a:spLocks noChangeArrowheads="1"/>
          </p:cNvSpPr>
          <p:nvPr/>
        </p:nvSpPr>
        <p:spPr bwMode="auto">
          <a:xfrm>
            <a:off x="8074025" y="5067300"/>
            <a:ext cx="10699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anchor="ct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sz="1600" b="1">
                <a:solidFill>
                  <a:schemeClr val="bg1"/>
                </a:solidFill>
                <a:latin typeface="Arial" charset="0"/>
              </a:rPr>
              <a:t>Work upwards</a:t>
            </a:r>
            <a:endParaRPr lang="en-AU">
              <a:solidFill>
                <a:schemeClr val="bg1"/>
              </a:solidFill>
              <a:latin typeface="Tahoma" pitchFamily="34" charset="0"/>
            </a:endParaRPr>
          </a:p>
        </p:txBody>
      </p:sp>
      <p:graphicFrame>
        <p:nvGraphicFramePr>
          <p:cNvPr id="28686" name="Object 13"/>
          <p:cNvGraphicFramePr>
            <a:graphicFrameLocks noChangeAspect="1"/>
          </p:cNvGraphicFramePr>
          <p:nvPr/>
        </p:nvGraphicFramePr>
        <p:xfrm>
          <a:off x="215900" y="115888"/>
          <a:ext cx="6037263" cy="6726237"/>
        </p:xfrm>
        <a:graphic>
          <a:graphicData uri="http://schemas.openxmlformats.org/presentationml/2006/ole">
            <mc:AlternateContent xmlns:mc="http://schemas.openxmlformats.org/markup-compatibility/2006">
              <mc:Choice xmlns:v="urn:schemas-microsoft-com:vml" Requires="v">
                <p:oleObj spid="_x0000_s28689" name="ABC FlowCharter" r:id="rId4" imgW="6380798" imgH="7106603" progId="ABCFlow">
                  <p:embed/>
                </p:oleObj>
              </mc:Choice>
              <mc:Fallback>
                <p:oleObj name="ABC FlowCharter" r:id="rId4" imgW="6380798" imgH="7106603" progId="ABCFlow">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5900" y="115888"/>
                        <a:ext cx="6037263" cy="672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4213" y="188913"/>
            <a:ext cx="7772400" cy="609600"/>
          </a:xfrm>
        </p:spPr>
        <p:txBody>
          <a:bodyPr/>
          <a:lstStyle/>
          <a:p>
            <a:r>
              <a:rPr lang="en-AU" sz="2400" smtClean="0">
                <a:latin typeface="Arial Unicode MS" pitchFamily="34" charset="-128"/>
                <a:ea typeface="Arial Unicode MS" pitchFamily="34" charset="-128"/>
                <a:cs typeface="Arial Unicode MS" pitchFamily="34" charset="-128"/>
              </a:rPr>
              <a:t>CGE Model Database</a:t>
            </a:r>
            <a:endParaRPr lang="en-US" sz="2400" smtClean="0">
              <a:latin typeface="Arial Unicode MS" pitchFamily="34" charset="-128"/>
              <a:ea typeface="Arial Unicode MS" pitchFamily="34" charset="-128"/>
              <a:cs typeface="Arial Unicode MS" pitchFamily="34" charset="-128"/>
            </a:endParaRPr>
          </a:p>
        </p:txBody>
      </p:sp>
      <p:graphicFrame>
        <p:nvGraphicFramePr>
          <p:cNvPr id="29699" name="Object 6"/>
          <p:cNvGraphicFramePr>
            <a:graphicFrameLocks noChangeAspect="1"/>
          </p:cNvGraphicFramePr>
          <p:nvPr/>
        </p:nvGraphicFramePr>
        <p:xfrm>
          <a:off x="827088" y="836613"/>
          <a:ext cx="8083550" cy="5211762"/>
        </p:xfrm>
        <a:graphic>
          <a:graphicData uri="http://schemas.openxmlformats.org/presentationml/2006/ole">
            <mc:AlternateContent xmlns:mc="http://schemas.openxmlformats.org/markup-compatibility/2006">
              <mc:Choice xmlns:v="urn:schemas-microsoft-com:vml" Requires="v">
                <p:oleObj spid="_x0000_s29702" name="Document" r:id="rId4" imgW="8778240" imgH="5292852" progId="Word.Document.8">
                  <p:embed/>
                </p:oleObj>
              </mc:Choice>
              <mc:Fallback>
                <p:oleObj name="Document" r:id="rId4" imgW="8778240" imgH="5292852" progId="Word.Document.8">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27088" y="836613"/>
                        <a:ext cx="8083550" cy="5211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318A5C53-7A20-4A92-B7CB-9520C1928455}" type="slidenum">
              <a:rPr lang="en-GB" sz="1200" smtClean="0">
                <a:solidFill>
                  <a:srgbClr val="005BAB"/>
                </a:solidFill>
                <a:latin typeface="Verdana" pitchFamily="34" charset="0"/>
              </a:rPr>
              <a:pPr eaLnBrk="1" hangingPunct="1"/>
              <a:t>3</a:t>
            </a:fld>
            <a:endParaRPr lang="en-GB" sz="1200" smtClean="0">
              <a:solidFill>
                <a:srgbClr val="005BAB"/>
              </a:solidFill>
              <a:latin typeface="Verdana" pitchFamily="34" charset="0"/>
            </a:endParaRPr>
          </a:p>
        </p:txBody>
      </p:sp>
      <p:pic>
        <p:nvPicPr>
          <p:cNvPr id="4099"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CGE Modelling</a:t>
            </a:r>
          </a:p>
        </p:txBody>
      </p:sp>
      <p:sp>
        <p:nvSpPr>
          <p:cNvPr id="3078" name="Rectangle 3"/>
          <p:cNvSpPr>
            <a:spLocks noGrp="1" noChangeArrowheads="1"/>
          </p:cNvSpPr>
          <p:nvPr>
            <p:ph type="body" idx="1"/>
          </p:nvPr>
        </p:nvSpPr>
        <p:spPr>
          <a:xfrm>
            <a:off x="685800" y="1673225"/>
            <a:ext cx="7162800" cy="4349750"/>
          </a:xfrm>
        </p:spPr>
        <p:txBody>
          <a:bodyPr/>
          <a:lstStyle/>
          <a:p>
            <a:pPr eaLnBrk="1" hangingPunct="1">
              <a:defRPr/>
            </a:pPr>
            <a:r>
              <a:rPr lang="en-US" dirty="0" smtClean="0">
                <a:latin typeface="Arial Unicode MS" pitchFamily="34" charset="-128"/>
                <a:ea typeface="Arial Unicode MS" pitchFamily="34" charset="-128"/>
                <a:cs typeface="Arial Unicode MS" pitchFamily="34" charset="-128"/>
              </a:rPr>
              <a:t>What is CGE modelling about? Lets start with a definition…</a:t>
            </a:r>
          </a:p>
          <a:p>
            <a:pPr marL="0" indent="0" algn="just" eaLnBrk="1" hangingPunct="1">
              <a:buFontTx/>
              <a:buNone/>
              <a:defRPr/>
            </a:pPr>
            <a:endParaRPr lang="en-US" sz="1000" dirty="0" smtClean="0">
              <a:latin typeface="Arial Unicode MS" pitchFamily="34" charset="-128"/>
              <a:ea typeface="Arial Unicode MS" pitchFamily="34" charset="-128"/>
              <a:cs typeface="Arial Unicode MS" pitchFamily="34" charset="-128"/>
            </a:endParaRP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Computable – by combining sound theoretical mechanisms with real world input data and parameter estimates we are able to compute simulation results and give quantitative policy analysis and advice</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General – we take account of all the inter-linkages between sectors and agents of an economy when doing simulations</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Equilibrium – taking our initial base data as a starting point that represents the economy in equilibrium, the model produces a solution in which markets have cleared and returned to equilibrium</a:t>
            </a:r>
            <a:endParaRPr lang="en-US" dirty="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57A25B15-0168-4D90-B036-B47C5F22CA4C}" type="slidenum">
              <a:rPr lang="en-GB" sz="1200" smtClean="0">
                <a:solidFill>
                  <a:srgbClr val="005BAB"/>
                </a:solidFill>
                <a:latin typeface="Verdana" pitchFamily="34" charset="0"/>
              </a:rPr>
              <a:pPr eaLnBrk="1" hangingPunct="1"/>
              <a:t>4</a:t>
            </a:fld>
            <a:endParaRPr lang="en-GB" sz="1200" smtClean="0">
              <a:solidFill>
                <a:srgbClr val="005BAB"/>
              </a:solidFill>
              <a:latin typeface="Verdana" pitchFamily="34" charset="0"/>
            </a:endParaRPr>
          </a:p>
        </p:txBody>
      </p:sp>
      <p:pic>
        <p:nvPicPr>
          <p:cNvPr id="5123"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CGE Modelling</a:t>
            </a:r>
          </a:p>
        </p:txBody>
      </p:sp>
      <p:sp>
        <p:nvSpPr>
          <p:cNvPr id="5126" name="Rectangle 3"/>
          <p:cNvSpPr>
            <a:spLocks noGrp="1" noChangeArrowheads="1"/>
          </p:cNvSpPr>
          <p:nvPr>
            <p:ph type="body" idx="1"/>
          </p:nvPr>
        </p:nvSpPr>
        <p:spPr>
          <a:xfrm>
            <a:off x="685800" y="1673225"/>
            <a:ext cx="7162800" cy="4349750"/>
          </a:xfrm>
        </p:spPr>
        <p:txBody>
          <a:bodyPr/>
          <a:lstStyle/>
          <a:p>
            <a:pPr eaLnBrk="1" hangingPunct="1">
              <a:defRPr/>
            </a:pPr>
            <a:r>
              <a:rPr lang="en-US" dirty="0" smtClean="0">
                <a:latin typeface="Arial Unicode MS" pitchFamily="34" charset="-128"/>
                <a:ea typeface="Arial Unicode MS" pitchFamily="34" charset="-128"/>
                <a:cs typeface="Arial Unicode MS" pitchFamily="34" charset="-128"/>
              </a:rPr>
              <a:t>Why the need for CGE modelling? Who uses it?</a:t>
            </a:r>
          </a:p>
          <a:p>
            <a:pPr eaLnBrk="1" hangingPunct="1">
              <a:defRPr/>
            </a:pPr>
            <a:endParaRPr lang="en-US" sz="1000" dirty="0" smtClean="0">
              <a:latin typeface="Arial Unicode MS" pitchFamily="34" charset="-128"/>
              <a:ea typeface="Arial Unicode MS" pitchFamily="34" charset="-128"/>
              <a:cs typeface="Arial Unicode MS" pitchFamily="34" charset="-128"/>
            </a:endParaRP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Partial equilibrium models are, by definition, limited in their ability to evaluate economic impacts across multiple markets/industries/agents</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Analysis of policies that affect different sectors in different ways requires the use of CGE models (who are the winners and losers)</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CGE modelling has become the preferred tool of economic analysis for governments, policymakers, industries and lobby groups to evaluate the general economy-wide impacts of proposed policy changes</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Recent advances have also allowed CGE modellers to work in areas besides policy impact analysis</a:t>
            </a:r>
          </a:p>
          <a:p>
            <a:pPr lvl="1" eaLnBrk="1" hangingPunct="1">
              <a:buFont typeface="Wingdings" pitchFamily="2" charset="2"/>
              <a:buChar char="ü"/>
              <a:defRPr/>
            </a:pPr>
            <a:endParaRPr lang="en-US" dirty="0"/>
          </a:p>
          <a:p>
            <a:pPr marL="0" indent="0" eaLnBrk="1" hangingPunct="1">
              <a:buFontTx/>
              <a:buNone/>
              <a:defRPr/>
            </a:pP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0B7E224F-C424-4652-9E2E-0837F99A52F9}" type="slidenum">
              <a:rPr lang="en-GB" sz="1200" smtClean="0">
                <a:solidFill>
                  <a:srgbClr val="005BAB"/>
                </a:solidFill>
                <a:latin typeface="Verdana" pitchFamily="34" charset="0"/>
              </a:rPr>
              <a:pPr eaLnBrk="1" hangingPunct="1"/>
              <a:t>5</a:t>
            </a:fld>
            <a:endParaRPr lang="en-GB" sz="1200" smtClean="0">
              <a:solidFill>
                <a:srgbClr val="005BAB"/>
              </a:solidFill>
              <a:latin typeface="Verdana" pitchFamily="34" charset="0"/>
            </a:endParaRPr>
          </a:p>
        </p:txBody>
      </p:sp>
      <p:grpSp>
        <p:nvGrpSpPr>
          <p:cNvPr id="6147" name="Group 8"/>
          <p:cNvGrpSpPr>
            <a:grpSpLocks/>
          </p:cNvGrpSpPr>
          <p:nvPr/>
        </p:nvGrpSpPr>
        <p:grpSpPr bwMode="auto">
          <a:xfrm>
            <a:off x="0" y="0"/>
            <a:ext cx="9144000" cy="5929313"/>
            <a:chOff x="0" y="0"/>
            <a:chExt cx="5760" cy="3842"/>
          </a:xfrm>
        </p:grpSpPr>
        <p:pic>
          <p:nvPicPr>
            <p:cNvPr id="6150"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48"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CGE Modelling</a:t>
            </a:r>
          </a:p>
        </p:txBody>
      </p:sp>
      <p:sp>
        <p:nvSpPr>
          <p:cNvPr id="4101" name="Rectangle 3"/>
          <p:cNvSpPr>
            <a:spLocks noGrp="1" noChangeArrowheads="1"/>
          </p:cNvSpPr>
          <p:nvPr>
            <p:ph type="body" idx="1"/>
          </p:nvPr>
        </p:nvSpPr>
        <p:spPr>
          <a:xfrm>
            <a:off x="684213" y="1412875"/>
            <a:ext cx="7313612" cy="4572000"/>
          </a:xfrm>
        </p:spPr>
        <p:txBody>
          <a:bodyPr/>
          <a:lstStyle/>
          <a:p>
            <a:pPr algn="just" eaLnBrk="1" hangingPunct="1">
              <a:defRPr/>
            </a:pPr>
            <a:r>
              <a:rPr lang="en-US" dirty="0" smtClean="0">
                <a:latin typeface="Arial Unicode MS" pitchFamily="34" charset="-128"/>
                <a:ea typeface="Arial Unicode MS" pitchFamily="34" charset="-128"/>
                <a:cs typeface="Arial Unicode MS" pitchFamily="34" charset="-128"/>
              </a:rPr>
              <a:t>What are the applications of CGE? </a:t>
            </a:r>
          </a:p>
          <a:p>
            <a:pPr marL="0" indent="0" algn="just" eaLnBrk="1" hangingPunct="1">
              <a:buFontTx/>
              <a:buNone/>
              <a:defRPr/>
            </a:pPr>
            <a:endParaRPr lang="en-US" sz="1000" dirty="0" smtClean="0">
              <a:latin typeface="Arial Unicode MS" pitchFamily="34" charset="-128"/>
              <a:ea typeface="Arial Unicode MS" pitchFamily="34" charset="-128"/>
              <a:cs typeface="Arial Unicode MS" pitchFamily="34" charset="-128"/>
            </a:endParaRP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CGE models have predominantly been used for policy analysis</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The practical focus of CGE models such as the comparative-static ORANI or its recursive-dynamic successor MONASH reflects their history, that is, to give detailed quantitative analysis to policymakers on various economic issues</a:t>
            </a:r>
          </a:p>
          <a:p>
            <a:pPr lvl="1" algn="just"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In the past, Monash-style CGE models have provided insights on a variety of what-if and policy related questions, including:</a:t>
            </a:r>
          </a:p>
          <a:p>
            <a:pPr marL="457200" lvl="1" indent="0" algn="just" eaLnBrk="1" hangingPunct="1">
              <a:buFontTx/>
              <a:buNone/>
              <a:defRPr/>
            </a:pPr>
            <a:r>
              <a:rPr lang="en-US" dirty="0">
                <a:latin typeface="Arial Unicode MS" pitchFamily="34" charset="-128"/>
                <a:ea typeface="Arial Unicode MS" pitchFamily="34" charset="-128"/>
                <a:cs typeface="Arial Unicode MS" pitchFamily="34" charset="-128"/>
              </a:rPr>
              <a:t>	</a:t>
            </a:r>
            <a:r>
              <a:rPr lang="en-US" i="1" dirty="0" smtClean="0">
                <a:latin typeface="Arial Unicode MS" pitchFamily="34" charset="-128"/>
                <a:ea typeface="Arial Unicode MS" pitchFamily="34" charset="-128"/>
                <a:cs typeface="Arial Unicode MS" pitchFamily="34" charset="-128"/>
              </a:rPr>
              <a:t>the effects on</a:t>
            </a:r>
          </a:p>
          <a:p>
            <a:pPr marL="457200" lvl="1" indent="0" algn="just" eaLnBrk="1" hangingPunct="1">
              <a:buFontTx/>
              <a:buNone/>
              <a:defRPr/>
            </a:pPr>
            <a:r>
              <a:rPr lang="en-US" dirty="0">
                <a:latin typeface="Arial Unicode MS" pitchFamily="34" charset="-128"/>
                <a:ea typeface="Arial Unicode MS" pitchFamily="34" charset="-128"/>
                <a:cs typeface="Arial Unicode MS" pitchFamily="34" charset="-128"/>
              </a:rPr>
              <a:t>	</a:t>
            </a:r>
            <a:r>
              <a:rPr lang="en-US" dirty="0" smtClean="0">
                <a:latin typeface="Arial Unicode MS" pitchFamily="34" charset="-128"/>
                <a:ea typeface="Arial Unicode MS" pitchFamily="34" charset="-128"/>
                <a:cs typeface="Arial Unicode MS" pitchFamily="34" charset="-128"/>
              </a:rPr>
              <a:t>macro, industry, regional, labour market, welfare distribution and 	environmental variables</a:t>
            </a:r>
          </a:p>
          <a:p>
            <a:pPr marL="457200" lvl="1" indent="0" algn="just" eaLnBrk="1" hangingPunct="1">
              <a:buFontTx/>
              <a:buNone/>
              <a:defRPr/>
            </a:pPr>
            <a:r>
              <a:rPr lang="en-US" dirty="0">
                <a:latin typeface="Arial Unicode MS" pitchFamily="34" charset="-128"/>
                <a:ea typeface="Arial Unicode MS" pitchFamily="34" charset="-128"/>
                <a:cs typeface="Arial Unicode MS" pitchFamily="34" charset="-128"/>
              </a:rPr>
              <a:t>	</a:t>
            </a:r>
            <a:r>
              <a:rPr lang="en-US" i="1" dirty="0" smtClean="0">
                <a:latin typeface="Arial Unicode MS" pitchFamily="34" charset="-128"/>
                <a:ea typeface="Arial Unicode MS" pitchFamily="34" charset="-128"/>
                <a:cs typeface="Arial Unicode MS" pitchFamily="34" charset="-128"/>
              </a:rPr>
              <a:t>of changes in</a:t>
            </a:r>
          </a:p>
          <a:p>
            <a:pPr marL="457200" lvl="1" indent="0" algn="just" eaLnBrk="1" hangingPunct="1">
              <a:buFontTx/>
              <a:buNone/>
              <a:defRPr/>
            </a:pPr>
            <a:r>
              <a:rPr lang="en-US" dirty="0">
                <a:latin typeface="Arial Unicode MS" pitchFamily="34" charset="-128"/>
                <a:ea typeface="Arial Unicode MS" pitchFamily="34" charset="-128"/>
                <a:cs typeface="Arial Unicode MS" pitchFamily="34" charset="-128"/>
              </a:rPr>
              <a:t>	</a:t>
            </a:r>
            <a:r>
              <a:rPr lang="en-US" dirty="0" smtClean="0">
                <a:latin typeface="Arial Unicode MS" pitchFamily="34" charset="-128"/>
                <a:ea typeface="Arial Unicode MS" pitchFamily="34" charset="-128"/>
                <a:cs typeface="Arial Unicode MS" pitchFamily="34" charset="-128"/>
              </a:rPr>
              <a:t>taxes, infrastructure and major-projects expenditure, labour and 	migration policy, energy and environmental policies, technology, etc.</a:t>
            </a:r>
          </a:p>
          <a:p>
            <a:pPr marL="457200" lvl="1" indent="0" eaLnBrk="1" hangingPunct="1">
              <a:buFontTx/>
              <a:buNone/>
              <a:defRPr/>
            </a:pPr>
            <a:endParaRPr lang="en-US" dirty="0">
              <a:latin typeface="Arial Unicode MS" pitchFamily="34" charset="-128"/>
              <a:ea typeface="Arial Unicode MS" pitchFamily="34" charset="-128"/>
              <a:cs typeface="Arial Unicode MS" pitchFamily="34" charset="-128"/>
            </a:endParaRPr>
          </a:p>
          <a:p>
            <a:pPr lvl="1" eaLnBrk="1" hangingPunct="1">
              <a:buFont typeface="Arial" pitchFamily="34" charset="0"/>
              <a:buChar char="•"/>
              <a:defRPr/>
            </a:pPr>
            <a:endParaRPr lang="en-US" dirty="0" smtClean="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D1E8F423-DCC1-4DB8-8CC1-B170F0FCC392}" type="slidenum">
              <a:rPr lang="en-GB" sz="1200" smtClean="0">
                <a:solidFill>
                  <a:srgbClr val="005BAB"/>
                </a:solidFill>
                <a:latin typeface="Verdana" pitchFamily="34" charset="0"/>
              </a:rPr>
              <a:pPr eaLnBrk="1" hangingPunct="1"/>
              <a:t>6</a:t>
            </a:fld>
            <a:endParaRPr lang="en-GB" sz="1200" smtClean="0">
              <a:solidFill>
                <a:srgbClr val="005BAB"/>
              </a:solidFill>
              <a:latin typeface="Verdana" pitchFamily="34" charset="0"/>
            </a:endParaRPr>
          </a:p>
        </p:txBody>
      </p:sp>
      <p:grpSp>
        <p:nvGrpSpPr>
          <p:cNvPr id="7171" name="Group 8"/>
          <p:cNvGrpSpPr>
            <a:grpSpLocks/>
          </p:cNvGrpSpPr>
          <p:nvPr/>
        </p:nvGrpSpPr>
        <p:grpSpPr bwMode="auto">
          <a:xfrm>
            <a:off x="0" y="0"/>
            <a:ext cx="9144000" cy="5929313"/>
            <a:chOff x="0" y="0"/>
            <a:chExt cx="5760" cy="3842"/>
          </a:xfrm>
        </p:grpSpPr>
        <p:pic>
          <p:nvPicPr>
            <p:cNvPr id="7174"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2"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Model Structure and Theory</a:t>
            </a:r>
          </a:p>
        </p:txBody>
      </p:sp>
      <p:sp>
        <p:nvSpPr>
          <p:cNvPr id="6149" name="Rectangle 3"/>
          <p:cNvSpPr>
            <a:spLocks noGrp="1" noChangeArrowheads="1"/>
          </p:cNvSpPr>
          <p:nvPr>
            <p:ph type="body" idx="1"/>
          </p:nvPr>
        </p:nvSpPr>
        <p:spPr>
          <a:xfrm>
            <a:off x="684213" y="1412875"/>
            <a:ext cx="7272337" cy="4572000"/>
          </a:xfrm>
        </p:spPr>
        <p:txBody>
          <a:bodyPr/>
          <a:lstStyle/>
          <a:p>
            <a:pPr eaLnBrk="1" hangingPunct="1">
              <a:defRPr/>
            </a:pPr>
            <a:r>
              <a:rPr lang="en-US" dirty="0" smtClean="0">
                <a:latin typeface="Arial Unicode MS" pitchFamily="34" charset="-128"/>
                <a:ea typeface="Arial Unicode MS" pitchFamily="34" charset="-128"/>
                <a:cs typeface="Arial Unicode MS" pitchFamily="34" charset="-128"/>
              </a:rPr>
              <a:t>What is a CGE model and how does it work?  (in a nutshell…)</a:t>
            </a:r>
          </a:p>
          <a:p>
            <a:pPr lvl="1" eaLnBrk="1" hangingPunct="1">
              <a:buFont typeface="Wingdings" pitchFamily="2" charset="2"/>
              <a:buChar char="ü"/>
              <a:defRPr/>
            </a:pPr>
            <a:endParaRPr lang="en-US" sz="1000" dirty="0">
              <a:latin typeface="Arial Unicode MS" pitchFamily="34" charset="-128"/>
              <a:ea typeface="Arial Unicode MS" pitchFamily="34" charset="-128"/>
              <a:cs typeface="Arial Unicode MS" pitchFamily="34" charset="-128"/>
            </a:endParaRP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Remember the definition…</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Computable – based on data</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General – economy-wide, many industries, commodities, households, regions, primary factors</a:t>
            </a:r>
          </a:p>
          <a:p>
            <a:pPr lvl="1" eaLnBrk="1" hangingPunct="1">
              <a:buFont typeface="Wingdings" pitchFamily="2" charset="2"/>
              <a:buChar char="ü"/>
              <a:defRPr/>
            </a:pPr>
            <a:r>
              <a:rPr lang="en-US" dirty="0" smtClean="0">
                <a:latin typeface="Arial Unicode MS" pitchFamily="34" charset="-128"/>
                <a:ea typeface="Arial Unicode MS" pitchFamily="34" charset="-128"/>
                <a:cs typeface="Arial Unicode MS" pitchFamily="34" charset="-128"/>
              </a:rPr>
              <a:t>Equilibrium – prices adjust to clear markets</a:t>
            </a:r>
          </a:p>
          <a:p>
            <a:pPr marL="457200" lvl="1" indent="0" eaLnBrk="1" hangingPunct="1">
              <a:buFontTx/>
              <a:buNone/>
              <a:defRPr/>
            </a:pPr>
            <a:endParaRPr lang="en-US" dirty="0" smtClean="0">
              <a:latin typeface="Arial Unicode MS" pitchFamily="34" charset="-128"/>
              <a:ea typeface="Arial Unicode MS" pitchFamily="34" charset="-128"/>
              <a:cs typeface="Arial Unicode MS" pitchFamily="34" charset="-128"/>
            </a:endParaRPr>
          </a:p>
          <a:p>
            <a:pPr algn="just" eaLnBrk="1" hangingPunct="1">
              <a:defRPr/>
            </a:pPr>
            <a:r>
              <a:rPr lang="en-US" dirty="0" smtClean="0">
                <a:latin typeface="Arial Unicode MS" pitchFamily="34" charset="-128"/>
                <a:ea typeface="Arial Unicode MS" pitchFamily="34" charset="-128"/>
                <a:cs typeface="Arial Unicode MS" pitchFamily="34" charset="-128"/>
              </a:rPr>
              <a:t>CGE models such as ORANI belong to the Walras-Johansen class of economy-wide models that provide industry-level disaggregation in a quantitative description of the whole economy</a:t>
            </a:r>
          </a:p>
          <a:p>
            <a:pPr marL="0" indent="0" algn="just" eaLnBrk="1" hangingPunct="1">
              <a:buFontTx/>
              <a:buNone/>
              <a:defRPr/>
            </a:pPr>
            <a:endParaRPr lang="en-US" sz="1000" dirty="0" smtClean="0">
              <a:latin typeface="Arial Unicode MS" pitchFamily="34" charset="-128"/>
              <a:ea typeface="Arial Unicode MS" pitchFamily="34" charset="-128"/>
              <a:cs typeface="Arial Unicode MS" pitchFamily="34" charset="-128"/>
            </a:endParaRPr>
          </a:p>
          <a:p>
            <a:pPr algn="just" eaLnBrk="1" hangingPunct="1">
              <a:defRPr/>
            </a:pPr>
            <a:r>
              <a:rPr lang="en-US" dirty="0" smtClean="0">
                <a:latin typeface="Arial Unicode MS" pitchFamily="34" charset="-128"/>
                <a:ea typeface="Arial Unicode MS" pitchFamily="34" charset="-128"/>
                <a:cs typeface="Arial Unicode MS" pitchFamily="34" charset="-128"/>
              </a:rPr>
              <a:t>These models typically postulate neoclassical production functions and price-responsive demand functions, linked around an input-output matrix in a general equilibrium model that endogenously determines quantities and prices (we will elaborate on this throughout the lecture)</a:t>
            </a:r>
          </a:p>
          <a:p>
            <a:pPr algn="just" eaLnBrk="1" hangingPunct="1">
              <a:defRPr/>
            </a:pPr>
            <a:endParaRPr lang="en-US" dirty="0" smtClean="0"/>
          </a:p>
          <a:p>
            <a:pPr marL="0" indent="0" algn="just" eaLnBrk="1" hangingPunct="1">
              <a:buFontTx/>
              <a:buNone/>
              <a:defRPr/>
            </a:pPr>
            <a:endParaRPr lang="en-US" dirty="0" smtClean="0"/>
          </a:p>
          <a:p>
            <a:pPr eaLnBrk="1" hangingPunct="1">
              <a:defRPr/>
            </a:pPr>
            <a:endParaRPr lang="en-US" dirty="0" smtClean="0"/>
          </a:p>
          <a:p>
            <a:pPr eaLnBrk="1" hangingPunct="1">
              <a:defRPr/>
            </a:pPr>
            <a:endParaRPr lang="en-US" dirty="0"/>
          </a:p>
          <a:p>
            <a:pPr eaLnBrk="1" hangingPunct="1">
              <a:defRPr/>
            </a:pPr>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F57B6C94-4350-42AF-B245-3188B033FD3E}" type="slidenum">
              <a:rPr lang="en-GB" sz="1200" smtClean="0">
                <a:solidFill>
                  <a:srgbClr val="005BAB"/>
                </a:solidFill>
                <a:latin typeface="Verdana" pitchFamily="34" charset="0"/>
              </a:rPr>
              <a:pPr eaLnBrk="1" hangingPunct="1"/>
              <a:t>7</a:t>
            </a:fld>
            <a:endParaRPr lang="en-GB" sz="1200" smtClean="0">
              <a:solidFill>
                <a:srgbClr val="005BAB"/>
              </a:solidFill>
              <a:latin typeface="Verdana" pitchFamily="34" charset="0"/>
            </a:endParaRPr>
          </a:p>
        </p:txBody>
      </p:sp>
      <p:pic>
        <p:nvPicPr>
          <p:cNvPr id="8195"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Model Structure and Theory</a:t>
            </a:r>
          </a:p>
        </p:txBody>
      </p:sp>
      <p:sp>
        <p:nvSpPr>
          <p:cNvPr id="8198" name="Rectangle 3"/>
          <p:cNvSpPr>
            <a:spLocks noGrp="1" noChangeArrowheads="1"/>
          </p:cNvSpPr>
          <p:nvPr>
            <p:ph type="body" idx="1"/>
          </p:nvPr>
        </p:nvSpPr>
        <p:spPr>
          <a:xfrm>
            <a:off x="685800" y="1557338"/>
            <a:ext cx="6838950" cy="4349750"/>
          </a:xfrm>
        </p:spPr>
        <p:txBody>
          <a:bodyPr/>
          <a:lstStyle/>
          <a:p>
            <a:pPr marL="342900" lvl="1" indent="-342900" algn="just" eaLnBrk="1" hangingPunct="1">
              <a:buFont typeface="Arial" charset="0"/>
              <a:buChar char="•"/>
            </a:pPr>
            <a:r>
              <a:rPr lang="en-US" smtClean="0">
                <a:latin typeface="Arial Unicode MS" pitchFamily="34" charset="-128"/>
                <a:ea typeface="Arial Unicode MS" pitchFamily="34" charset="-128"/>
                <a:cs typeface="Arial Unicode MS" pitchFamily="34" charset="-128"/>
              </a:rPr>
              <a:t>The ORANI model has a core and theoretical structure which is typical of a comparative-static CGE model. The linearised system of equations in the model describes the theory underlying the behaviour of participants in the economy for some time period:</a:t>
            </a:r>
          </a:p>
          <a:p>
            <a:pPr marL="342900" lvl="1" indent="-342900" eaLnBrk="1" hangingPunct="1">
              <a:buFont typeface="Arial" charset="0"/>
              <a:buChar char="•"/>
            </a:pPr>
            <a:endParaRPr lang="en-US" sz="1000" smtClean="0">
              <a:latin typeface="Arial Unicode MS" pitchFamily="34" charset="-128"/>
              <a:ea typeface="Arial Unicode MS" pitchFamily="34" charset="-128"/>
              <a:cs typeface="Arial Unicode MS" pitchFamily="34" charset="-128"/>
            </a:endParaRP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Industry or producers’ demands for intermediate inputs and primary factors</a:t>
            </a: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Producers’ supplies of commodities</a:t>
            </a: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Demands by investors for inputs to capital formation</a:t>
            </a: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Final household, government and foreign demands for commodities</a:t>
            </a: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The relationship of basic values to production costs and to purchasers’ prices</a:t>
            </a: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Market-clearing conditions for commodities and primary factors</a:t>
            </a:r>
          </a:p>
          <a:p>
            <a:pPr marL="742950" lvl="2" indent="-342900" eaLnBrk="1" hangingPunct="1">
              <a:buFont typeface="Wingdings" pitchFamily="2" charset="2"/>
              <a:buChar char="ü"/>
            </a:pPr>
            <a:r>
              <a:rPr lang="en-US" smtClean="0">
                <a:latin typeface="Arial Unicode MS" pitchFamily="34" charset="-128"/>
                <a:ea typeface="Arial Unicode MS" pitchFamily="34" charset="-128"/>
                <a:cs typeface="Arial Unicode MS" pitchFamily="34" charset="-128"/>
              </a:rPr>
              <a:t>Numerous macroeconomic variables and price indices  </a:t>
            </a:r>
          </a:p>
          <a:p>
            <a:pPr eaLnBrk="1" hangingPunct="1"/>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C923CF64-821F-4E22-90E2-CD76CE9843CF}" type="slidenum">
              <a:rPr lang="en-GB" sz="1200" smtClean="0">
                <a:solidFill>
                  <a:srgbClr val="005BAB"/>
                </a:solidFill>
                <a:latin typeface="Verdana" pitchFamily="34" charset="0"/>
              </a:rPr>
              <a:pPr eaLnBrk="1" hangingPunct="1"/>
              <a:t>8</a:t>
            </a:fld>
            <a:endParaRPr lang="en-GB" sz="1200" smtClean="0">
              <a:solidFill>
                <a:srgbClr val="005BAB"/>
              </a:solidFill>
              <a:latin typeface="Verdana" pitchFamily="34" charset="0"/>
            </a:endParaRPr>
          </a:p>
        </p:txBody>
      </p:sp>
      <p:grpSp>
        <p:nvGrpSpPr>
          <p:cNvPr id="9219" name="Group 8"/>
          <p:cNvGrpSpPr>
            <a:grpSpLocks/>
          </p:cNvGrpSpPr>
          <p:nvPr/>
        </p:nvGrpSpPr>
        <p:grpSpPr bwMode="auto">
          <a:xfrm>
            <a:off x="0" y="0"/>
            <a:ext cx="9144000" cy="5929313"/>
            <a:chOff x="0" y="0"/>
            <a:chExt cx="5760" cy="3842"/>
          </a:xfrm>
        </p:grpSpPr>
        <p:pic>
          <p:nvPicPr>
            <p:cNvPr id="9222" name="Picture 7" descr="C:\Documents and Settings\stephan\My Documents\Projects\13777_UP_Corp_PPT\Graphix\Back_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760" cy="3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5" descr="C:\Documents and Settings\stephan\My Documents\Projects\13777_UP_Corp_PPT\Graphix\Photo_0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 y="192"/>
              <a:ext cx="624"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20" name="Rectangle 2"/>
          <p:cNvSpPr>
            <a:spLocks noGrp="1" noChangeArrowheads="1"/>
          </p:cNvSpPr>
          <p:nvPr>
            <p:ph type="title"/>
          </p:nvPr>
        </p:nvSpPr>
        <p:spPr/>
        <p:txBody>
          <a:bodyPr/>
          <a:lstStyle/>
          <a:p>
            <a:pPr eaLnBrk="1" hangingPunct="1"/>
            <a:r>
              <a:rPr lang="en-US" sz="2400" smtClean="0">
                <a:latin typeface="Arial Unicode MS" pitchFamily="34" charset="-128"/>
                <a:ea typeface="Arial Unicode MS" pitchFamily="34" charset="-128"/>
                <a:cs typeface="Arial Unicode MS" pitchFamily="34" charset="-128"/>
              </a:rPr>
              <a:t>Model Structure and Theory</a:t>
            </a:r>
          </a:p>
        </p:txBody>
      </p:sp>
      <p:sp>
        <p:nvSpPr>
          <p:cNvPr id="9221" name="Rectangle 3"/>
          <p:cNvSpPr>
            <a:spLocks noGrp="1" noChangeArrowheads="1"/>
          </p:cNvSpPr>
          <p:nvPr>
            <p:ph type="body" idx="1"/>
          </p:nvPr>
        </p:nvSpPr>
        <p:spPr>
          <a:xfrm>
            <a:off x="347663" y="1484313"/>
            <a:ext cx="7272337" cy="4572000"/>
          </a:xfrm>
        </p:spPr>
        <p:txBody>
          <a:bodyPr/>
          <a:lstStyle/>
          <a:p>
            <a:pPr algn="just" eaLnBrk="1" hangingPunct="1"/>
            <a:r>
              <a:rPr lang="en-US" sz="1400" smtClean="0">
                <a:latin typeface="Arial Unicode MS" pitchFamily="34" charset="-128"/>
                <a:ea typeface="Arial Unicode MS" pitchFamily="34" charset="-128"/>
                <a:cs typeface="Arial Unicode MS" pitchFamily="34" charset="-128"/>
              </a:rPr>
              <a:t>Demand and supply equations for industries and households are derived from the solutions to optimisation problems which are assumed to underlie the behaviour of private sector agents in conventional neoclassical microeconomics</a:t>
            </a:r>
          </a:p>
          <a:p>
            <a:pPr algn="just" eaLnBrk="1" hangingPunct="1"/>
            <a:r>
              <a:rPr lang="en-US" sz="1400" smtClean="0">
                <a:latin typeface="Arial Unicode MS" pitchFamily="34" charset="-128"/>
                <a:ea typeface="Arial Unicode MS" pitchFamily="34" charset="-128"/>
                <a:cs typeface="Arial Unicode MS" pitchFamily="34" charset="-128"/>
              </a:rPr>
              <a:t>Each industry minimises cost subject to given input prices and a constant returns to scale production function</a:t>
            </a:r>
          </a:p>
          <a:p>
            <a:pPr algn="just" eaLnBrk="1" hangingPunct="1"/>
            <a:r>
              <a:rPr lang="en-US" sz="1400" smtClean="0">
                <a:latin typeface="Arial Unicode MS" pitchFamily="34" charset="-128"/>
                <a:ea typeface="Arial Unicode MS" pitchFamily="34" charset="-128"/>
                <a:cs typeface="Arial Unicode MS" pitchFamily="34" charset="-128"/>
              </a:rPr>
              <a:t>Households maximise a Klein-Rubin utility function subject to their budget constraint</a:t>
            </a:r>
          </a:p>
          <a:p>
            <a:pPr algn="just" eaLnBrk="1" hangingPunct="1"/>
            <a:r>
              <a:rPr lang="en-US" sz="1400" smtClean="0">
                <a:latin typeface="Arial Unicode MS" pitchFamily="34" charset="-128"/>
                <a:ea typeface="Arial Unicode MS" pitchFamily="34" charset="-128"/>
                <a:cs typeface="Arial Unicode MS" pitchFamily="34" charset="-128"/>
              </a:rPr>
              <a:t>Units of new industry-specific capital are determined as cost-minimising combinations of domestic and imported commodities</a:t>
            </a:r>
          </a:p>
          <a:p>
            <a:pPr algn="just" eaLnBrk="1" hangingPunct="1"/>
            <a:r>
              <a:rPr lang="en-US" sz="1400" smtClean="0">
                <a:latin typeface="Arial Unicode MS" pitchFamily="34" charset="-128"/>
                <a:ea typeface="Arial Unicode MS" pitchFamily="34" charset="-128"/>
                <a:cs typeface="Arial Unicode MS" pitchFamily="34" charset="-128"/>
              </a:rPr>
              <a:t>Imperfect substitutability between sources of commodities is modelled using the Armington CES assumptions</a:t>
            </a:r>
          </a:p>
          <a:p>
            <a:pPr algn="just" eaLnBrk="1" hangingPunct="1"/>
            <a:r>
              <a:rPr lang="en-US" sz="1400" smtClean="0">
                <a:latin typeface="Arial Unicode MS" pitchFamily="34" charset="-128"/>
                <a:ea typeface="Arial Unicode MS" pitchFamily="34" charset="-128"/>
                <a:cs typeface="Arial Unicode MS" pitchFamily="34" charset="-128"/>
              </a:rPr>
              <a:t>The export demand for any local commodity is inversely related to its foreign-currency price and the price of imports is exogenously determined (small open economy)</a:t>
            </a:r>
          </a:p>
          <a:p>
            <a:pPr algn="just" eaLnBrk="1" hangingPunct="1"/>
            <a:r>
              <a:rPr lang="en-US" sz="1400" smtClean="0">
                <a:latin typeface="Arial Unicode MS" pitchFamily="34" charset="-128"/>
                <a:ea typeface="Arial Unicode MS" pitchFamily="34" charset="-128"/>
                <a:cs typeface="Arial Unicode MS" pitchFamily="34" charset="-128"/>
              </a:rPr>
              <a:t>Government consumption and the details of direct and indirect taxation are also recognised in the model</a:t>
            </a:r>
          </a:p>
          <a:p>
            <a:pPr algn="just" eaLnBrk="1" hangingPunct="1"/>
            <a:r>
              <a:rPr lang="en-US" sz="1400" smtClean="0">
                <a:latin typeface="Arial Unicode MS" pitchFamily="34" charset="-128"/>
                <a:ea typeface="Arial Unicode MS" pitchFamily="34" charset="-128"/>
                <a:cs typeface="Arial Unicode MS" pitchFamily="34" charset="-128"/>
              </a:rPr>
              <a:t>Markets are assumed to be competitive which implies that zero pure profits are captured in any sector or activity</a:t>
            </a:r>
          </a:p>
          <a:p>
            <a:pPr algn="just" eaLnBrk="1" hangingPunct="1"/>
            <a:r>
              <a:rPr lang="en-US" sz="1400" smtClean="0">
                <a:latin typeface="Arial Unicode MS" pitchFamily="34" charset="-128"/>
                <a:ea typeface="Arial Unicode MS" pitchFamily="34" charset="-128"/>
                <a:cs typeface="Arial Unicode MS" pitchFamily="34" charset="-128"/>
              </a:rPr>
              <a:t>Separability assumptions (nests) simplifies the model structure, especially its industry production structure (we will elaborate on this during the next lecture)</a:t>
            </a:r>
            <a:endParaRPr lang="en-US" smtClean="0"/>
          </a:p>
          <a:p>
            <a:pPr lvl="1" eaLnBrk="1" hangingPunct="1">
              <a:buFont typeface="Wingdings" pitchFamily="2" charset="2"/>
              <a:buChar char="ü"/>
            </a:pPr>
            <a:endParaRPr lang="en-US" smtClean="0"/>
          </a:p>
          <a:p>
            <a:pPr eaLnBrk="1" hangingPunct="1"/>
            <a:endParaRPr lang="en-US"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1469BE9E-0A0A-4BE2-9077-5B8F4BBBBE5B}" type="slidenum">
              <a:rPr lang="en-GB" sz="1200" smtClean="0">
                <a:solidFill>
                  <a:srgbClr val="005BAB"/>
                </a:solidFill>
                <a:latin typeface="Verdana" pitchFamily="34" charset="0"/>
              </a:rPr>
              <a:pPr eaLnBrk="1" hangingPunct="1"/>
              <a:t>9</a:t>
            </a:fld>
            <a:endParaRPr lang="en-GB" sz="1200" smtClean="0">
              <a:solidFill>
                <a:srgbClr val="005BAB"/>
              </a:solidFill>
              <a:latin typeface="Verdana" pitchFamily="34" charset="0"/>
            </a:endParaRPr>
          </a:p>
        </p:txBody>
      </p:sp>
      <p:pic>
        <p:nvPicPr>
          <p:cNvPr id="10243" name="Picture 7" descr="C:\Documents and Settings\stephan\My Documents\Projects\13777_UP_Corp_PPT\Graphix\Back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00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4" name="Picture 5" descr="C:\Documents and Settings\stephan\My Documents\Projects\13777_UP_Corp_PPT\Graphix\Photo_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30480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tangle 2"/>
          <p:cNvSpPr>
            <a:spLocks noGrp="1" noChangeArrowheads="1"/>
          </p:cNvSpPr>
          <p:nvPr>
            <p:ph type="title"/>
          </p:nvPr>
        </p:nvSpPr>
        <p:spPr>
          <a:xfrm>
            <a:off x="749300" y="381000"/>
            <a:ext cx="6642100" cy="914400"/>
          </a:xfrm>
        </p:spPr>
        <p:txBody>
          <a:bodyPr/>
          <a:lstStyle/>
          <a:p>
            <a:pPr eaLnBrk="1" hangingPunct="1"/>
            <a:r>
              <a:rPr lang="en-US" sz="2400" smtClean="0">
                <a:latin typeface="Arial Unicode MS" pitchFamily="34" charset="-128"/>
                <a:ea typeface="Arial Unicode MS" pitchFamily="34" charset="-128"/>
                <a:cs typeface="Arial Unicode MS" pitchFamily="34" charset="-128"/>
              </a:rPr>
              <a:t>CGE Data Requirements</a:t>
            </a:r>
          </a:p>
        </p:txBody>
      </p:sp>
      <p:sp>
        <p:nvSpPr>
          <p:cNvPr id="10246" name="Rectangle 3"/>
          <p:cNvSpPr>
            <a:spLocks noGrp="1" noChangeArrowheads="1"/>
          </p:cNvSpPr>
          <p:nvPr>
            <p:ph type="body" idx="1"/>
          </p:nvPr>
        </p:nvSpPr>
        <p:spPr>
          <a:xfrm>
            <a:off x="685800" y="1673225"/>
            <a:ext cx="7162800" cy="4349750"/>
          </a:xfrm>
        </p:spPr>
        <p:txBody>
          <a:bodyPr/>
          <a:lstStyle/>
          <a:p>
            <a:pPr algn="just"/>
            <a:r>
              <a:rPr lang="en-US" smtClean="0">
                <a:latin typeface="Arial Unicode MS" pitchFamily="34" charset="-128"/>
                <a:ea typeface="Arial Unicode MS" pitchFamily="34" charset="-128"/>
                <a:cs typeface="Arial Unicode MS" pitchFamily="34" charset="-128"/>
              </a:rPr>
              <a:t>MONASH-style CGE models combined with the purpose built GEMPACK software package allow for enormous detail</a:t>
            </a:r>
          </a:p>
          <a:p>
            <a:pPr algn="just"/>
            <a:r>
              <a:rPr lang="en-US" smtClean="0">
                <a:latin typeface="Arial Unicode MS" pitchFamily="34" charset="-128"/>
                <a:ea typeface="Arial Unicode MS" pitchFamily="34" charset="-128"/>
                <a:cs typeface="Arial Unicode MS" pitchFamily="34" charset="-128"/>
              </a:rPr>
              <a:t>The ability to find detailed (and reliable) data and parameter estimates (or at least enough information to make informed ‘guesses’) can be a problem (costly and time-consuming)</a:t>
            </a:r>
          </a:p>
          <a:p>
            <a:pPr marL="342900" lvl="1" indent="-342900" algn="just">
              <a:buFontTx/>
              <a:buChar char="•"/>
            </a:pPr>
            <a:r>
              <a:rPr lang="en-US" smtClean="0">
                <a:latin typeface="Arial Unicode MS" pitchFamily="34" charset="-128"/>
                <a:ea typeface="Arial Unicode MS" pitchFamily="34" charset="-128"/>
                <a:cs typeface="Arial Unicode MS" pitchFamily="34" charset="-128"/>
              </a:rPr>
              <a:t>Time series data for the huge data matrices in CGE models cannot be found – theory and assumptions partially replace econometrics</a:t>
            </a:r>
          </a:p>
          <a:p>
            <a:pPr algn="just"/>
            <a:r>
              <a:rPr lang="en-US" smtClean="0">
                <a:latin typeface="Arial Unicode MS" pitchFamily="34" charset="-128"/>
                <a:ea typeface="Arial Unicode MS" pitchFamily="34" charset="-128"/>
                <a:cs typeface="Arial Unicode MS" pitchFamily="34" charset="-128"/>
              </a:rPr>
              <a:t>Historical analysis, sensitivity analysis and experience helps to estimate various parameters if there are no econometric estimates available</a:t>
            </a:r>
          </a:p>
          <a:p>
            <a:pPr algn="just"/>
            <a:r>
              <a:rPr lang="en-US" smtClean="0">
                <a:latin typeface="Arial Unicode MS" pitchFamily="34" charset="-128"/>
                <a:ea typeface="Arial Unicode MS" pitchFamily="34" charset="-128"/>
                <a:cs typeface="Arial Unicode MS" pitchFamily="34" charset="-128"/>
              </a:rPr>
              <a:t>Main data sources for the core database include SU-tables, SAM, LFS, quarterly bulletins, economic outlooks, industry-specific reports, etc. but even this is sometimes not enough</a:t>
            </a:r>
          </a:p>
          <a:p>
            <a:pPr eaLnBrk="1" hangingPunct="1"/>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pt0000002">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Ppt0000002</Template>
  <TotalTime>621</TotalTime>
  <Words>2310</Words>
  <Application>Microsoft Office PowerPoint</Application>
  <PresentationFormat>On-screen Show (4:3)</PresentationFormat>
  <Paragraphs>260</Paragraphs>
  <Slides>28</Slides>
  <Notes>1</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28</vt:i4>
      </vt:variant>
    </vt:vector>
  </HeadingPairs>
  <TitlesOfParts>
    <vt:vector size="32" baseType="lpstr">
      <vt:lpstr>Ppt0000002</vt:lpstr>
      <vt:lpstr>Image</vt:lpstr>
      <vt:lpstr>ABC FlowCharter</vt:lpstr>
      <vt:lpstr>Document</vt:lpstr>
      <vt:lpstr>PowerPoint Presentation</vt:lpstr>
      <vt:lpstr>Learning Outcomes </vt:lpstr>
      <vt:lpstr>CGE Modelling</vt:lpstr>
      <vt:lpstr>CGE Modelling</vt:lpstr>
      <vt:lpstr>CGE Modelling</vt:lpstr>
      <vt:lpstr>Model Structure and Theory</vt:lpstr>
      <vt:lpstr>Model Structure and Theory</vt:lpstr>
      <vt:lpstr>Model Structure and Theory</vt:lpstr>
      <vt:lpstr>CGE Data Requirements</vt:lpstr>
      <vt:lpstr>CGE Data Requirements</vt:lpstr>
      <vt:lpstr>The Monash-style of Modelling</vt:lpstr>
      <vt:lpstr>The Monash-style of CGE Modelling</vt:lpstr>
      <vt:lpstr>Tasks in CGE Modelling</vt:lpstr>
      <vt:lpstr>A Stylized BOTE CGE Model</vt:lpstr>
      <vt:lpstr>BOTE Model Closure</vt:lpstr>
      <vt:lpstr>Decomposition Closure</vt:lpstr>
      <vt:lpstr>BOTE Decomposition Closure</vt:lpstr>
      <vt:lpstr>Forecast Closure</vt:lpstr>
      <vt:lpstr>Moving to a Forecast Closure</vt:lpstr>
      <vt:lpstr>BOTE Forecast Closure</vt:lpstr>
      <vt:lpstr>Policy Closure</vt:lpstr>
      <vt:lpstr>Moving to a Policy Closure</vt:lpstr>
      <vt:lpstr>BOTE Policy Closure</vt:lpstr>
      <vt:lpstr>Summary</vt:lpstr>
      <vt:lpstr>Bibliography</vt:lpstr>
      <vt:lpstr>Bibliography</vt:lpstr>
      <vt:lpstr>CGE Nested Production Structure</vt:lpstr>
      <vt:lpstr>CGE Model Database</vt:lpstr>
    </vt:vector>
  </TitlesOfParts>
  <Company>University of Pretoria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EKN819 Lecture 1</dc:title>
  <dc:creator>Heinrich Bohlmann</dc:creator>
  <cp:lastModifiedBy>Heinrich Bohlmann</cp:lastModifiedBy>
  <cp:revision>51</cp:revision>
  <cp:lastPrinted>2012-04-12T11:20:59Z</cp:lastPrinted>
  <dcterms:created xsi:type="dcterms:W3CDTF">2009-11-13T08:39:30Z</dcterms:created>
  <dcterms:modified xsi:type="dcterms:W3CDTF">2012-07-16T05:28:44Z</dcterms:modified>
</cp:coreProperties>
</file>