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8" r:id="rId3"/>
    <p:sldId id="302" r:id="rId4"/>
    <p:sldId id="270" r:id="rId5"/>
    <p:sldId id="304" r:id="rId6"/>
    <p:sldId id="260" r:id="rId7"/>
    <p:sldId id="305" r:id="rId8"/>
    <p:sldId id="261" r:id="rId9"/>
    <p:sldId id="264" r:id="rId10"/>
    <p:sldId id="265" r:id="rId11"/>
    <p:sldId id="266" r:id="rId12"/>
    <p:sldId id="283" r:id="rId13"/>
    <p:sldId id="284" r:id="rId14"/>
    <p:sldId id="286" r:id="rId15"/>
    <p:sldId id="288" r:id="rId16"/>
    <p:sldId id="290" r:id="rId17"/>
    <p:sldId id="293" r:id="rId18"/>
    <p:sldId id="294" r:id="rId19"/>
    <p:sldId id="296" r:id="rId20"/>
    <p:sldId id="298" r:id="rId21"/>
    <p:sldId id="299" r:id="rId22"/>
    <p:sldId id="300" r:id="rId23"/>
    <p:sldId id="30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ipillai KANDIA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48" autoAdjust="0"/>
    <p:restoredTop sz="91697" autoAdjust="0"/>
  </p:normalViewPr>
  <p:slideViewPr>
    <p:cSldViewPr>
      <p:cViewPr varScale="1">
        <p:scale>
          <a:sx n="77" d="100"/>
          <a:sy n="77" d="100"/>
        </p:scale>
        <p:origin x="-96" y="-16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3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0093BE8E-79DB-46DC-B2C7-A5FABBED7450}" type="datetimeFigureOut">
              <a:rPr lang="en-US"/>
              <a:pPr>
                <a:defRPr/>
              </a:pPr>
              <a:t>10/3/2013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1490A2A-0241-4E92-A41C-21AC1E94619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1BFA76F-A072-4F00-A246-C4553FD9B3B1}" type="datetimeFigureOut">
              <a:rPr lang="en-US"/>
              <a:pPr>
                <a:defRPr/>
              </a:pPr>
              <a:t>10/3/2013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B641A79-90CC-4155-84CA-A01D867A936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2D1B39-0DAC-4ED6-B149-A5BD63E33DBE}" type="slidenum">
              <a:rPr lang="en-AU" smtClean="0">
                <a:cs typeface="Arial" charset="0"/>
              </a:rPr>
              <a:pPr/>
              <a:t>2</a:t>
            </a:fld>
            <a:endParaRPr lang="en-AU"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mtClean="0"/>
              <a:t>SLIDE ELEVEN</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9CEE2B-67F3-4A7E-97A1-2E7C560DE886}" type="slidenum">
              <a:rPr lang="en-US" smtClean="0">
                <a:cs typeface="Arial" charset="0"/>
              </a:rPr>
              <a:pPr/>
              <a:t>11</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dirty="0" smtClean="0"/>
              <a:t>SLIDE TWELVE</a:t>
            </a:r>
          </a:p>
          <a:p>
            <a:pPr marL="171450" indent="-171450">
              <a:buFont typeface="Arial" pitchFamily="34" charset="0"/>
              <a:buChar char="•"/>
              <a:defRPr/>
            </a:pPr>
            <a:r>
              <a:rPr lang="en-AU" dirty="0" smtClean="0"/>
              <a:t>In simple world, the economy is fully scalable if the additional skilled migrants are economically equivalent to existing residents. After `12 year, the increase in skilled migrants’ means that population would be around 1.48% higher than it would otherwise be. If the skilled migrant were economically equivalent to existing residents, then this would mean that the economy would expand by about 1.48%, relative to baseline scenario. This assumes constant return to scale in production. </a:t>
            </a:r>
          </a:p>
          <a:p>
            <a:pPr>
              <a:buFont typeface="Arial" pitchFamily="34" charset="0"/>
              <a:buNone/>
              <a:defRPr/>
            </a:pPr>
            <a:r>
              <a:rPr lang="en-AU" dirty="0" smtClean="0"/>
              <a:t> </a:t>
            </a:r>
          </a:p>
          <a:p>
            <a:pPr marL="171450" indent="-171450">
              <a:buFont typeface="Arial" pitchFamily="34" charset="0"/>
              <a:buChar char="•"/>
              <a:defRPr/>
            </a:pPr>
            <a:r>
              <a:rPr lang="en-AU" dirty="0" smtClean="0"/>
              <a:t>This simple expansion of the economy would leave living standards unaffected. While consumption would be 4% higher than otherwise, so would the population, leaving consumption per capita unaffected. </a:t>
            </a:r>
          </a:p>
          <a:p>
            <a:pPr>
              <a:buFont typeface="Arial" pitchFamily="34" charset="0"/>
              <a:buNone/>
              <a:defRPr/>
            </a:pPr>
            <a:r>
              <a:rPr lang="en-AU" b="1" dirty="0" smtClean="0"/>
              <a:t> </a:t>
            </a:r>
            <a:endParaRPr lang="en-AU" dirty="0" smtClean="0"/>
          </a:p>
          <a:p>
            <a:pPr marL="171450" indent="-171450">
              <a:buFont typeface="Arial" pitchFamily="34" charset="0"/>
              <a:buChar char="•"/>
              <a:defRPr/>
            </a:pPr>
            <a:r>
              <a:rPr lang="en-AU" dirty="0" smtClean="0"/>
              <a:t>In reality, the typical skilled migrants is significantly more productive than the typical existing resident, on average they are more skilled and have a higher labour force participation rate, giving them high human wealth. This means that while over 12 years the higher level of migration is projected to contribute 1.48% population, it can be expected to expand employment. </a:t>
            </a:r>
          </a:p>
          <a:p>
            <a:pPr marL="171450" indent="-171450">
              <a:buFont typeface="Arial" pitchFamily="34" charset="0"/>
              <a:buChar char="•"/>
              <a:defRPr/>
            </a:pPr>
            <a:r>
              <a:rPr lang="en-AU" dirty="0" smtClean="0"/>
              <a:t>This flows through to similarly higher percentage gains in production and capital. </a:t>
            </a:r>
          </a:p>
          <a:p>
            <a:pPr>
              <a:buFont typeface="Arial" pitchFamily="34" charset="0"/>
              <a:buNone/>
              <a:defRPr/>
            </a:pPr>
            <a:r>
              <a:rPr lang="en-AU" dirty="0" smtClean="0"/>
              <a:t> </a:t>
            </a:r>
          </a:p>
          <a:p>
            <a:pPr marL="171450" indent="-171450">
              <a:buFont typeface="Arial" pitchFamily="34" charset="0"/>
              <a:buChar char="•"/>
              <a:defRPr/>
            </a:pPr>
            <a:r>
              <a:rPr lang="en-AU" dirty="0" smtClean="0"/>
              <a:t>Immigration can change the productivity of labour supply, measured as GDP per hour worked. Increase and /or decrease skilled migrants might, for example, be expected to lead to increase in the value added per hour worked (SKILL EFFECT). All else equal, any skill effect resulting from increasing the level of skilled immigrants should, over time, be reflected in higher average wage rates. </a:t>
            </a:r>
          </a:p>
          <a:p>
            <a:pPr>
              <a:defRPr/>
            </a:pPr>
            <a:r>
              <a:rPr lang="en-AU" dirty="0" smtClean="0"/>
              <a:t> </a:t>
            </a:r>
          </a:p>
          <a:p>
            <a:pPr>
              <a:defRPr/>
            </a:pPr>
            <a:endParaRPr lang="en-AU"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0ACA5B-15AC-42BA-B937-E40814493599}" type="slidenum">
              <a:rPr lang="en-AU" smtClean="0">
                <a:cs typeface="Arial" charset="0"/>
              </a:rPr>
              <a:pPr/>
              <a:t>12</a:t>
            </a:fld>
            <a:endParaRPr lang="en-AU"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b="1" dirty="0" smtClean="0">
                <a:ea typeface="Calibri"/>
                <a:cs typeface="Times New Roman"/>
              </a:rPr>
              <a:t>Per Capita Income </a:t>
            </a:r>
            <a:r>
              <a:rPr lang="en-AU" sz="1050" b="1" dirty="0" smtClean="0">
                <a:ea typeface="Calibri"/>
                <a:cs typeface="Times New Roman"/>
              </a:rPr>
              <a:t>(SLIDE THIRTEEN) </a:t>
            </a:r>
          </a:p>
          <a:p>
            <a:pPr>
              <a:defRPr/>
            </a:pPr>
            <a:endParaRPr lang="en-AU" dirty="0" smtClean="0"/>
          </a:p>
          <a:p>
            <a:pPr>
              <a:defRPr/>
            </a:pPr>
            <a:r>
              <a:rPr lang="en-AU" dirty="0" smtClean="0"/>
              <a:t>Per capita income is roughly calculated from the model’s output using GDP growth and population growth deviation. This model does not provide the per capita income directly. </a:t>
            </a:r>
          </a:p>
          <a:p>
            <a:pPr>
              <a:defRPr/>
            </a:pPr>
            <a:endParaRPr lang="en-AU" dirty="0" smtClean="0"/>
          </a:p>
          <a:p>
            <a:pPr>
              <a:defRPr/>
            </a:pPr>
            <a:r>
              <a:rPr lang="en-AU" dirty="0" smtClean="0"/>
              <a:t>Growth theory shows that it is labour supply per head of population that is relevant to understanding growth  in income per capita. </a:t>
            </a:r>
          </a:p>
          <a:p>
            <a:pPr>
              <a:defRPr/>
            </a:pPr>
            <a:endParaRPr lang="en-AU" dirty="0" smtClean="0"/>
          </a:p>
          <a:p>
            <a:pPr>
              <a:defRPr/>
            </a:pPr>
            <a:r>
              <a:rPr lang="en-AU" dirty="0" smtClean="0"/>
              <a:t>It will always be difficult to determine exactly what effect migrant labour as a whole has on economic activity and hence GDP per head in the medium term. </a:t>
            </a:r>
          </a:p>
          <a:p>
            <a:pPr>
              <a:defRPr/>
            </a:pPr>
            <a:endParaRPr lang="en-AU" dirty="0" smtClean="0"/>
          </a:p>
          <a:p>
            <a:pPr>
              <a:defRPr/>
            </a:pPr>
            <a:r>
              <a:rPr lang="en-AU" dirty="0" smtClean="0"/>
              <a:t>There are two ways of approaching this question- The direct effect of migrants on employment and earnings; and their indirect effects on non-migrants workers.</a:t>
            </a:r>
          </a:p>
          <a:p>
            <a:pPr>
              <a:defRPr/>
            </a:pPr>
            <a:endParaRPr lang="en-AU" dirty="0" smtClean="0"/>
          </a:p>
          <a:p>
            <a:pPr>
              <a:defRPr/>
            </a:pPr>
            <a:r>
              <a:rPr lang="en-AU" dirty="0" smtClean="0"/>
              <a:t>The first way is to examine the contribution to GDP per head that an individual migrant make through his/her personal contribution to economic production.</a:t>
            </a:r>
          </a:p>
          <a:p>
            <a:pPr>
              <a:defRPr/>
            </a:pPr>
            <a:endParaRPr lang="en-AU" dirty="0" smtClean="0"/>
          </a:p>
          <a:p>
            <a:pPr>
              <a:defRPr/>
            </a:pPr>
            <a:r>
              <a:rPr lang="en-AU" dirty="0" smtClean="0"/>
              <a:t>If migrant gains employment and is earning at a rate above the national average they tend to raise GDP per head through a simple average effect. </a:t>
            </a:r>
          </a:p>
          <a:p>
            <a:pPr>
              <a:defRPr/>
            </a:pPr>
            <a:endParaRPr lang="en-AU" dirty="0" smtClean="0"/>
          </a:p>
          <a:p>
            <a:pPr>
              <a:defRPr/>
            </a:pPr>
            <a:endParaRPr lang="en-AU" dirty="0" smtClean="0"/>
          </a:p>
          <a:p>
            <a:pPr>
              <a:defRPr/>
            </a:pPr>
            <a:r>
              <a:rPr lang="en-AU" dirty="0" smtClean="0"/>
              <a:t>Skilled migration offers three clear economic benefits:</a:t>
            </a:r>
          </a:p>
          <a:p>
            <a:pPr>
              <a:defRPr/>
            </a:pPr>
            <a:endParaRPr lang="en-AU" dirty="0" smtClean="0"/>
          </a:p>
          <a:p>
            <a:pPr marL="228600" indent="-228600">
              <a:buFont typeface="+mj-lt"/>
              <a:buAutoNum type="arabicPeriod"/>
              <a:defRPr/>
            </a:pPr>
            <a:r>
              <a:rPr lang="en-AU" dirty="0" smtClean="0"/>
              <a:t>It adds to the number of people of working age as they represent prime working age group.</a:t>
            </a:r>
          </a:p>
          <a:p>
            <a:pPr marL="228600" indent="-228600">
              <a:buFont typeface="+mj-lt"/>
              <a:buAutoNum type="arabicPeriod"/>
              <a:defRPr/>
            </a:pPr>
            <a:endParaRPr lang="en-AU" dirty="0" smtClean="0"/>
          </a:p>
          <a:p>
            <a:pPr marL="228600" indent="-228600">
              <a:buFont typeface="+mj-lt"/>
              <a:buAutoNum type="arabicPeriod"/>
              <a:defRPr/>
            </a:pPr>
            <a:r>
              <a:rPr lang="en-AU" dirty="0" smtClean="0"/>
              <a:t>It adds the proportion of people in workforce participation. </a:t>
            </a:r>
          </a:p>
          <a:p>
            <a:pPr marL="228600" indent="-228600">
              <a:buFont typeface="+mj-lt"/>
              <a:buAutoNum type="arabicPeriod"/>
              <a:defRPr/>
            </a:pPr>
            <a:endParaRPr lang="en-AU" dirty="0" smtClean="0"/>
          </a:p>
          <a:p>
            <a:pPr marL="228600" indent="-228600">
              <a:buFont typeface="+mj-lt"/>
              <a:buAutoNum type="arabicPeriod"/>
              <a:defRPr/>
            </a:pPr>
            <a:r>
              <a:rPr lang="en-AU" dirty="0" smtClean="0"/>
              <a:t>Skilled migrant increase GDP per capita vis increasing productivity. The higher the quality of immigrant skill, the greater the gain in productivity. </a:t>
            </a:r>
          </a:p>
          <a:p>
            <a:pPr marL="228600" indent="-228600">
              <a:buFont typeface="+mj-lt"/>
              <a:buAutoNum type="arabicPeriod"/>
              <a:defRPr/>
            </a:pPr>
            <a:endParaRPr lang="en-AU"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27587D-2FBD-4ACF-8282-C7A4350791B3}" type="slidenum">
              <a:rPr lang="en-AU" smtClean="0">
                <a:cs typeface="Arial" charset="0"/>
              </a:rPr>
              <a:pPr/>
              <a:t>13</a:t>
            </a:fld>
            <a:endParaRPr lang="en-AU"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smtClean="0"/>
              <a:t>Real Investment and capital stock (SLIDE FOURTEEN) </a:t>
            </a:r>
          </a:p>
          <a:p>
            <a:endParaRPr lang="en-AU" smtClean="0"/>
          </a:p>
          <a:p>
            <a:r>
              <a:rPr lang="en-AU" smtClean="0"/>
              <a:t>Physical capital adjustment to immigration may not be immediate. However, investor responds continuously to inflow of labour and to the consequent increase in the marginal productivity of capital. How fast they respond is an empirical question. </a:t>
            </a:r>
          </a:p>
          <a:p>
            <a:r>
              <a:rPr lang="en-AU" smtClean="0"/>
              <a:t>Capital stock adjust to maintain industries’ relative rates of returns.</a:t>
            </a:r>
          </a:p>
          <a:p>
            <a:r>
              <a:rPr lang="en-AU" smtClean="0"/>
              <a:t>The real wage adjust to ensure that employment move with the labour force.</a:t>
            </a:r>
          </a:p>
          <a:p>
            <a:r>
              <a:rPr lang="en-AU" smtClean="0"/>
              <a:t>Immigration induce employment is greater than immigration induced population growth.</a:t>
            </a:r>
          </a:p>
          <a:p>
            <a:r>
              <a:rPr lang="en-AU" smtClean="0"/>
              <a:t>What does this mean is that workforce participation rate of immigrants is higher than that of the pre-immigration population. </a:t>
            </a:r>
          </a:p>
          <a:p>
            <a:endParaRPr lang="en-AU" smtClean="0"/>
          </a:p>
          <a:p>
            <a:r>
              <a:rPr lang="en-AU" smtClean="0"/>
              <a:t>As the employment deviation is positive (when compared to the baseline), the labour/capital ratio rises (i.e. there are more units of labour available per unit of capital) relative to the baseline. This increase in the labour/capital ratio causes the rate of return on capital to increase relative to the baseline. The DIAC-TERM model assumes a positive relationship between investment and rates of return. As the rate of return on capital is higher than the baseline, the investment in capital will increase, leading to an increase in the capital stock. </a:t>
            </a:r>
          </a:p>
          <a:p>
            <a:endParaRPr lang="en-AU"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74810-81ED-4473-9681-44A23C72BEE3}" type="slidenum">
              <a:rPr lang="en-AU" smtClean="0">
                <a:cs typeface="Arial" charset="0"/>
              </a:rPr>
              <a:pPr/>
              <a:t>14</a:t>
            </a:fld>
            <a:endParaRPr lang="en-AU"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a:p>
            <a:r>
              <a:rPr lang="en-AU" smtClean="0"/>
              <a:t>SLIDE FIFTEEN</a:t>
            </a:r>
          </a:p>
          <a:p>
            <a:r>
              <a:rPr lang="en-AU" smtClean="0"/>
              <a:t>Above chart reports the deviations in real GDP and the components of domestic absorption (i.e. investment, consumption (i.e. both public and private)) for the three simulations for 2012-13 and 2021-22.  Figure illustrates over the 11 year horizon, how the deviations in real GDP and the components of domestic absorption will change.</a:t>
            </a:r>
          </a:p>
          <a:p>
            <a:endParaRPr lang="en-AU" smtClean="0"/>
          </a:p>
          <a:p>
            <a:r>
              <a:rPr lang="en-AU" smtClean="0"/>
              <a:t>We have shown a positive deviation in capital stock. This deviation in capital stock is partly funded by borrowing from overseas. Interest payments on these borrowings from offshore gradually dampen the real consumption deviation relative to the real GDP deviation above. This partly explains why real consumption and real GDP deviations track closely in the early years of the simulation, but over time, the real consumption deviation tracks below the real GDP deviation. </a:t>
            </a:r>
          </a:p>
          <a:p>
            <a:endParaRPr lang="en-AU" smtClean="0"/>
          </a:p>
          <a:p>
            <a:endParaRPr lang="en-AU"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3FCC6C-1A9D-41AC-B750-9DF09ED47131}" type="slidenum">
              <a:rPr lang="en-AU" smtClean="0">
                <a:cs typeface="Arial" charset="0"/>
              </a:rPr>
              <a:pPr/>
              <a:t>15</a:t>
            </a:fld>
            <a:endParaRPr lang="en-AU"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DB5022-537C-47BD-98EA-69697535EF55}" type="slidenum">
              <a:rPr lang="en-AU" smtClean="0">
                <a:cs typeface="Arial" charset="0"/>
              </a:rPr>
              <a:pPr/>
              <a:t>16</a:t>
            </a:fld>
            <a:endParaRPr lang="en-AU"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mtClean="0"/>
              <a:t>SLIDE SEVENTEEN</a:t>
            </a:r>
          </a:p>
          <a:p>
            <a:endParaRPr lang="en-AU" smtClean="0"/>
          </a:p>
          <a:p>
            <a:r>
              <a:rPr lang="en-AU" smtClean="0"/>
              <a:t>The DIAC-TERM model contains 36 industries. To facilitate the reporting and discussion of results, the outcomes have been aggregated to seven broad sectors. </a:t>
            </a:r>
          </a:p>
          <a:p>
            <a:r>
              <a:rPr lang="en-AU" smtClean="0"/>
              <a:t>Earlier slide (macro results) shows that the deviation in employment exceeds the deviation in the capital stock. Broadly, this macro outcome is also reflected in the sectoral results, as deviations in the output of labour-intensive sectors tend to exceed the deviations in the output of capital-intensive sectors.</a:t>
            </a:r>
          </a:p>
          <a:p>
            <a:endParaRPr lang="en-AU" smtClean="0"/>
          </a:p>
          <a:p>
            <a:r>
              <a:rPr lang="en-AU" smtClean="0"/>
              <a:t>For all scenarios, the more labour intensive industries, i.e. construction, manufacturing and services’ output are above the GDP deviations. The construction sector experiences the largest initial deviation in output and employment. This reflects the strong positive deviation in aggregate investment. </a:t>
            </a:r>
          </a:p>
          <a:p>
            <a:endParaRPr lang="en-AU" smtClean="0"/>
          </a:p>
          <a:p>
            <a:r>
              <a:rPr lang="en-AU" smtClean="0"/>
              <a:t>The manufacturing and services sectors also experience strong positive output and employment deviations. For manufacturing, this outcome reflects its relative labour intensity. In the case of services, its strong output deviation reflects two factors. First, it sells a high proportion of its outputs to public and private consumption. As a result, there is a tendency for the sector to closely track the output deviation for aggregate real consumption.  </a:t>
            </a:r>
          </a:p>
          <a:p>
            <a:endParaRPr lang="en-AU" smtClean="0"/>
          </a:p>
          <a:p>
            <a:r>
              <a:rPr lang="en-AU" smtClean="0"/>
              <a:t>As discussed before, the real consumption deviation closely tracks the real GDP deviation. Second, the sector benefits from an improvement in its relative cost position because it is relatively labour intensive. </a:t>
            </a:r>
          </a:p>
          <a:p>
            <a:endParaRPr lang="en-AU" smtClean="0"/>
          </a:p>
          <a:p>
            <a:r>
              <a:rPr lang="en-AU" smtClean="0"/>
              <a:t>The more capital intensive industries, i.e. utilities, mining and agriculture’s output are below the real GDP and employment deviations. This reflects the relative capital intensity of these sectors. Further to this, both mining and agriculture sell a high proportion of their output as exports. As discussed, the export volume deviation lies below the real GDP deviation. With prospects for agriculture and mining largely governed by prospects for aggregate export volumes,  we see the output deviations for these sectors lying below the real GDP deviation.</a:t>
            </a:r>
          </a:p>
          <a:p>
            <a:r>
              <a:rPr lang="en-AU" smtClean="0"/>
              <a:t>As the most capital-intensive sector, the dwellings sector experiences the lowest output deviation.  </a:t>
            </a:r>
          </a:p>
          <a:p>
            <a:endParaRPr lang="en-AU"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F01C33-E9F9-4C50-9AB9-666717F9DFE3}" type="slidenum">
              <a:rPr lang="en-AU" smtClean="0">
                <a:cs typeface="Arial" charset="0"/>
              </a:rPr>
              <a:pPr/>
              <a:t>17</a:t>
            </a:fld>
            <a:endParaRPr lang="en-AU"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DF797E-116B-47E0-945D-9592E8DA893F}" type="slidenum">
              <a:rPr lang="en-AU" smtClean="0">
                <a:cs typeface="Arial" charset="0"/>
              </a:rPr>
              <a:pPr/>
              <a:t>18</a:t>
            </a:fld>
            <a:endParaRPr lang="en-AU"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AU" b="1" dirty="0" smtClean="0"/>
          </a:p>
          <a:p>
            <a:pPr>
              <a:defRPr/>
            </a:pPr>
            <a:r>
              <a:rPr lang="en-AU" b="1" dirty="0" smtClean="0"/>
              <a:t>SLIDE NINETEEN</a:t>
            </a:r>
          </a:p>
          <a:p>
            <a:pPr>
              <a:defRPr/>
            </a:pPr>
            <a:r>
              <a:rPr lang="en-AU" b="1" dirty="0" smtClean="0"/>
              <a:t>Sectoral output for 53% reduction in the migration program (SLIDE TWETY-EIGHT)                                </a:t>
            </a:r>
          </a:p>
          <a:p>
            <a:pPr>
              <a:defRPr/>
            </a:pPr>
            <a:endParaRPr lang="en-AU" b="1" dirty="0" smtClean="0"/>
          </a:p>
          <a:p>
            <a:pPr>
              <a:defRPr/>
            </a:pPr>
            <a:r>
              <a:rPr lang="en-AU" sz="1050" dirty="0" smtClean="0"/>
              <a:t>Note all sectors output decline due to the reduction in the program. The construction has experienced the worst output reduction followed by manufacturing and services. The least affect by this policy was dwelling. The results is mirror effects of the 32% increase policy scenario explained in the first scenario. </a:t>
            </a:r>
            <a:endParaRPr lang="en-AU" sz="1050"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23F217-7291-46D1-A58A-81A4D99DC9F6}" type="slidenum">
              <a:rPr lang="en-AU" smtClean="0">
                <a:cs typeface="Arial" charset="0"/>
              </a:rPr>
              <a:pPr/>
              <a:t>19</a:t>
            </a:fld>
            <a:endParaRPr lang="en-AU"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b="1" dirty="0" smtClean="0"/>
              <a:t>Regional Employment Effects (SLIDE TWENTY)</a:t>
            </a:r>
          </a:p>
          <a:p>
            <a:pPr marL="171450" indent="-171450">
              <a:buFont typeface="Arial" pitchFamily="34" charset="0"/>
              <a:buChar char="•"/>
              <a:defRPr/>
            </a:pPr>
            <a:endParaRPr lang="en-AU" dirty="0" smtClean="0"/>
          </a:p>
          <a:p>
            <a:pPr marL="171450" indent="-171450">
              <a:buFont typeface="Arial" pitchFamily="34" charset="0"/>
              <a:buChar char="•"/>
              <a:defRPr/>
            </a:pPr>
            <a:r>
              <a:rPr lang="en-AU" dirty="0" smtClean="0"/>
              <a:t>The economic effects of increased and/or decrease skill migration program also would have different outcomes across the states and territories because their sectoral composition varies and therefore skilled migration affects each region differently. </a:t>
            </a:r>
          </a:p>
          <a:p>
            <a:pPr marL="171450" indent="-171450">
              <a:buFont typeface="Arial" pitchFamily="34" charset="0"/>
              <a:buChar char="•"/>
              <a:defRPr/>
            </a:pPr>
            <a:endParaRPr lang="en-AU" dirty="0" smtClean="0"/>
          </a:p>
          <a:p>
            <a:pPr marL="171450" indent="-171450">
              <a:buFont typeface="Arial" pitchFamily="34" charset="0"/>
              <a:buChar char="•"/>
              <a:defRPr/>
            </a:pPr>
            <a:r>
              <a:rPr lang="en-AU" dirty="0" smtClean="0"/>
              <a:t>For example, mining, construction and agriculture are relatively more important to Western Australia. </a:t>
            </a:r>
          </a:p>
          <a:p>
            <a:pPr marL="171450" indent="-171450">
              <a:buFont typeface="Arial" pitchFamily="34" charset="0"/>
              <a:buChar char="•"/>
              <a:defRPr/>
            </a:pPr>
            <a:endParaRPr lang="en-AU" dirty="0" smtClean="0"/>
          </a:p>
          <a:p>
            <a:pPr marL="171450" indent="-171450">
              <a:buFont typeface="Arial" pitchFamily="34" charset="0"/>
              <a:buChar char="•"/>
              <a:defRPr/>
            </a:pPr>
            <a:r>
              <a:rPr lang="en-AU" dirty="0" smtClean="0"/>
              <a:t>The DIAC-TERM model contains 15 regions: the ACT, the capital cities and state balances for the remaining seven states and territories. The regional results from the different scenarios largely reflect the destinations of the new arrivals. As the different scenarios shock different visa groups and as different visa groups have different regional settlement patterns, the resulting regional distribution for the each scenario is slightly different.</a:t>
            </a:r>
          </a:p>
          <a:p>
            <a:pPr marL="171450" indent="-171450">
              <a:buFont typeface="Arial" pitchFamily="34" charset="0"/>
              <a:buChar char="•"/>
              <a:defRPr/>
            </a:pPr>
            <a:endParaRPr lang="en-AU" dirty="0" smtClean="0"/>
          </a:p>
          <a:p>
            <a:pPr marL="171450" indent="-171450">
              <a:buFont typeface="Arial" pitchFamily="34" charset="0"/>
              <a:buChar char="•"/>
              <a:defRPr/>
            </a:pPr>
            <a:endParaRPr lang="en-AU" dirty="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E2C295-9C31-413C-92D3-EE9F23F6B004}" type="slidenum">
              <a:rPr lang="en-AU" smtClean="0">
                <a:cs typeface="Arial" charset="0"/>
              </a:rPr>
              <a:pPr/>
              <a:t>20</a:t>
            </a:fld>
            <a:endParaRPr lang="en-A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mtClean="0"/>
              <a:t>SLIDE THREE</a:t>
            </a:r>
          </a:p>
          <a:p>
            <a:endParaRPr lang="en-AU" smtClean="0"/>
          </a:p>
          <a:p>
            <a:r>
              <a:rPr lang="en-AU" smtClean="0"/>
              <a:t>The three broad groups of programs are represented on this slide.</a:t>
            </a:r>
          </a:p>
          <a:p>
            <a:r>
              <a:rPr lang="en-AU" smtClean="0"/>
              <a:t>On one side of this slide is the temporary visa programs – students, tourists, working holiday makers and temporary skilled workers. These are demand-driven and are not subject to a numerical limits.</a:t>
            </a:r>
          </a:p>
          <a:p>
            <a:r>
              <a:rPr lang="en-AU" smtClean="0"/>
              <a:t>On the other side of the slide is the humanitarian program – for refugees and people in humanitarian need. It has an annual planning level and is managed separately.</a:t>
            </a:r>
          </a:p>
          <a:p>
            <a:r>
              <a:rPr lang="en-AU" smtClean="0"/>
              <a:t>The Migration Planning is a complex process and entails several months of evidence-based planning work to present to Government with a submission for the planning levels for the coming year. The submission is considered by the Government as part of its Budgetary process. </a:t>
            </a:r>
          </a:p>
        </p:txBody>
      </p:sp>
      <p:sp>
        <p:nvSpPr>
          <p:cNvPr id="194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5" rIns="91431" bIns="45715" anchor="b"/>
          <a:lstStyle/>
          <a:p>
            <a:pPr algn="r"/>
            <a:fld id="{367CF758-63CB-43C6-9D71-CFE602F3A920}" type="slidenum">
              <a:rPr lang="en-AU" sz="1200">
                <a:latin typeface="Calibri" pitchFamily="34" charset="0"/>
              </a:rPr>
              <a:pPr algn="r"/>
              <a:t>3</a:t>
            </a:fld>
            <a:endParaRPr lang="en-AU"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dirty="0" smtClean="0"/>
              <a:t>SLIDE TWENTY ONE</a:t>
            </a:r>
          </a:p>
          <a:p>
            <a:pPr marL="171450" indent="-171450">
              <a:buFont typeface="Arial" pitchFamily="34" charset="0"/>
              <a:buChar char="•"/>
              <a:defRPr/>
            </a:pPr>
            <a:r>
              <a:rPr lang="en-AU" dirty="0" smtClean="0"/>
              <a:t>Consistent with the steady attenuation of the national employment deviation, we see slow increase in the state and territories level employment deviations. This reflects the same phenomenon underlying the steady increase of the national employment deviation</a:t>
            </a:r>
            <a:endParaRPr lang="en-AU" dirty="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62404-D2E5-49F7-A283-746410E6BBF7}" type="slidenum">
              <a:rPr lang="en-AU" smtClean="0">
                <a:cs typeface="Arial" charset="0"/>
              </a:rPr>
              <a:pPr/>
              <a:t>21</a:t>
            </a:fld>
            <a:endParaRPr lang="en-AU"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AU" smtClean="0"/>
              <a:t>SLIDE TWENTY TWO</a:t>
            </a:r>
          </a:p>
          <a:p>
            <a:pPr marL="171450" indent="-171450">
              <a:buFontTx/>
              <a:buChar char="•"/>
            </a:pPr>
            <a:r>
              <a:rPr lang="en-AU" smtClean="0"/>
              <a:t>The model contains 15 regions: the ACT and capital cities and state balances for the remaining seven states and territories. Figure above reported employment for all states and territories. </a:t>
            </a:r>
          </a:p>
          <a:p>
            <a:pPr marL="171450" indent="-171450">
              <a:buFontTx/>
              <a:buChar char="•"/>
            </a:pPr>
            <a:endParaRPr lang="en-AU" smtClean="0"/>
          </a:p>
          <a:p>
            <a:pPr marL="171450" indent="-171450">
              <a:buFontTx/>
              <a:buChar char="•"/>
            </a:pPr>
            <a:r>
              <a:rPr lang="en-AU" smtClean="0"/>
              <a:t>In the first year of the simulation, the largest employment negative deviations are experienced all regions. </a:t>
            </a:r>
          </a:p>
          <a:p>
            <a:pPr marL="171450" indent="-171450">
              <a:buFontTx/>
              <a:buChar char="•"/>
            </a:pPr>
            <a:r>
              <a:rPr lang="en-AU" smtClean="0"/>
              <a:t>The four regions experiencing the largest negative deviations in employment are WA, Victoria, SA and NSW.</a:t>
            </a:r>
          </a:p>
          <a:p>
            <a:pPr marL="171450" indent="-171450">
              <a:buFontTx/>
              <a:buChar char="•"/>
            </a:pPr>
            <a:endParaRPr lang="en-AU" smtClean="0"/>
          </a:p>
          <a:p>
            <a:pPr marL="171450" indent="-171450">
              <a:buFontTx/>
              <a:buChar char="•"/>
            </a:pPr>
            <a:r>
              <a:rPr lang="en-AU" smtClean="0"/>
              <a:t>Consistent with the steady attenuation of the regional output deviation in the state level employment deviations were experienced by all regions as a results of a reduced migration. </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D68EC8-CDD6-48B8-92F6-4CC6004BFFEA}" type="slidenum">
              <a:rPr lang="en-AU" smtClean="0">
                <a:cs typeface="Arial" charset="0"/>
              </a:rPr>
              <a:pPr/>
              <a:t>22</a:t>
            </a:fld>
            <a:endParaRPr lang="en-AU"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577" indent="-228577">
              <a:defRPr/>
            </a:pPr>
            <a:endParaRPr lang="en-AU" dirty="0" smtClean="0"/>
          </a:p>
          <a:p>
            <a:pPr marL="228577" indent="-228577">
              <a:defRPr/>
            </a:pPr>
            <a:r>
              <a:rPr lang="en-AU" dirty="0" smtClean="0"/>
              <a:t>SLIDE FOUR</a:t>
            </a:r>
          </a:p>
          <a:p>
            <a:pPr marL="228577" indent="-228577">
              <a:defRPr/>
            </a:pPr>
            <a:endParaRPr lang="en-AU" dirty="0" smtClean="0"/>
          </a:p>
          <a:p>
            <a:pPr marL="228577" indent="-228577">
              <a:defRPr/>
            </a:pPr>
            <a:r>
              <a:rPr lang="en-AU" dirty="0" smtClean="0"/>
              <a:t>The next year’s program reflects the issues raised in the development of the submission.</a:t>
            </a:r>
          </a:p>
          <a:p>
            <a:pPr marL="228577" indent="-228577">
              <a:defRPr/>
            </a:pPr>
            <a:r>
              <a:rPr lang="en-AU" dirty="0" smtClean="0"/>
              <a:t>Stakeholders expressed views that the program size was meeting needs but acknowledged that the pressures in the family stream needed to be addressed.</a:t>
            </a:r>
          </a:p>
          <a:p>
            <a:pPr marL="228577" indent="-228577">
              <a:defRPr/>
            </a:pPr>
            <a:r>
              <a:rPr lang="en-AU" dirty="0" smtClean="0"/>
              <a:t>This year, politically, it is a challenging environment as well with the announcement of the Election.</a:t>
            </a:r>
          </a:p>
          <a:p>
            <a:pPr marL="228577" indent="-228577">
              <a:defRPr/>
            </a:pPr>
            <a:r>
              <a:rPr lang="en-AU" dirty="0" smtClean="0"/>
              <a:t>The 2013-14 Program retained the program size of 190 000</a:t>
            </a:r>
          </a:p>
          <a:p>
            <a:pPr marL="228577" indent="-228577">
              <a:defRPr/>
            </a:pPr>
            <a:r>
              <a:rPr lang="en-AU" dirty="0" smtClean="0"/>
              <a:t>There has been a  slight compositional shift from Skill to Family of 700 places.</a:t>
            </a:r>
          </a:p>
          <a:p>
            <a:pPr marL="228577" indent="-228577">
              <a:defRPr/>
            </a:pPr>
            <a:r>
              <a:rPr lang="en-AU" dirty="0" smtClean="0"/>
              <a:t>This shift reflects the demand for places in family and also the softening labour market conditions</a:t>
            </a:r>
          </a:p>
          <a:p>
            <a:pPr marL="228577" indent="-228577">
              <a:defRPr/>
            </a:pPr>
            <a:r>
              <a:rPr lang="en-AU" dirty="0" smtClean="0"/>
              <a:t>Still supporting skill needs and targeted needs based migration. </a:t>
            </a:r>
          </a:p>
          <a:p>
            <a:pPr>
              <a:defRPr/>
            </a:pPr>
            <a:endParaRPr lang="en-AU"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CF3317-B2BE-4E41-8597-A9AF24785BFD}" type="slidenum">
              <a:rPr lang="en-US" smtClean="0">
                <a:cs typeface="Arial" charset="0"/>
              </a:rPr>
              <a:pPr/>
              <a:t>4</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b="1" dirty="0" smtClean="0">
                <a:ea typeface="Calibri"/>
                <a:cs typeface="Times New Roman"/>
              </a:rPr>
              <a:t>SLIDE FIVE</a:t>
            </a:r>
          </a:p>
          <a:p>
            <a:pPr>
              <a:defRPr/>
            </a:pPr>
            <a:endParaRPr lang="en-AU" b="1" dirty="0" smtClean="0">
              <a:ea typeface="Calibri"/>
              <a:cs typeface="Times New Roman"/>
            </a:endParaRPr>
          </a:p>
          <a:p>
            <a:pPr>
              <a:defRPr/>
            </a:pPr>
            <a:r>
              <a:rPr lang="en-AU" b="1" dirty="0" smtClean="0">
                <a:ea typeface="Calibri"/>
                <a:cs typeface="Times New Roman"/>
              </a:rPr>
              <a:t>Other empirical studies with reference to migration related to Australia </a:t>
            </a:r>
            <a:r>
              <a:rPr lang="en-AU" sz="1050" b="1" dirty="0" smtClean="0">
                <a:ea typeface="Calibri"/>
                <a:cs typeface="Times New Roman"/>
              </a:rPr>
              <a:t>(SLIDE FIVE) </a:t>
            </a:r>
          </a:p>
          <a:p>
            <a:pPr>
              <a:spcBef>
                <a:spcPts val="1200"/>
              </a:spcBef>
              <a:defRPr/>
            </a:pPr>
            <a:r>
              <a:rPr lang="en-AU" dirty="0" smtClean="0"/>
              <a:t> </a:t>
            </a:r>
          </a:p>
          <a:p>
            <a:pPr>
              <a:defRPr/>
            </a:pPr>
            <a:endParaRPr lang="en-AU" dirty="0" smtClean="0"/>
          </a:p>
          <a:p>
            <a:pPr>
              <a:defRPr/>
            </a:pPr>
            <a:r>
              <a:rPr lang="en-AU" dirty="0" smtClean="0"/>
              <a:t>The Productivity Commission (PC) report finds that migration has a positive impact on the Australian economy. This report used Monash Model to investigate the economic impacts of skilled migration program on the Australian economy by increasing the skilled migration intake by 50% from the level of 78, 000 from 2004-05 to 2025. This increase was equivalent of increasing 39,000 per annum. Overall the report concluded that these impacts were positive in many respects but impacts were minimal. This study finds that a 50% increase in skilled migration has brought about lower real GNP per capita for the first 12 years of the increased skill immigration policy, with the increase in living standard rising to 0.6 per cent above the business as usual outcome after 20 years. </a:t>
            </a:r>
          </a:p>
          <a:p>
            <a:pPr>
              <a:defRPr/>
            </a:pPr>
            <a:endParaRPr lang="en-AU"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8D9CDA-ECA1-4C48-A298-A1FF9321B6FA}" type="slidenum">
              <a:rPr lang="en-US" smtClean="0">
                <a:cs typeface="Arial" charset="0"/>
              </a:rPr>
              <a:pPr/>
              <a:t>5</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b="1" dirty="0" smtClean="0">
                <a:ea typeface="Calibri"/>
                <a:cs typeface="Times New Roman"/>
              </a:rPr>
              <a:t>DIAC-TERM model’s development </a:t>
            </a:r>
            <a:r>
              <a:rPr lang="en-AU" sz="1050" b="1" dirty="0" smtClean="0">
                <a:ea typeface="Calibri"/>
                <a:cs typeface="Times New Roman"/>
              </a:rPr>
              <a:t>(SLIDE SIX) </a:t>
            </a:r>
          </a:p>
          <a:p>
            <a:pPr>
              <a:defRPr/>
            </a:pPr>
            <a:endParaRPr lang="en-AU" dirty="0" smtClean="0"/>
          </a:p>
          <a:p>
            <a:pPr>
              <a:defRPr/>
            </a:pPr>
            <a:r>
              <a:rPr lang="en-AU" dirty="0" smtClean="0"/>
              <a:t>This model was developed by Professor. </a:t>
            </a:r>
            <a:r>
              <a:rPr lang="en-AU" dirty="0" smtClean="0">
                <a:solidFill>
                  <a:srgbClr val="000000"/>
                </a:solidFill>
                <a:latin typeface="Arial" charset="0"/>
              </a:rPr>
              <a:t>James Giesecke</a:t>
            </a:r>
            <a:r>
              <a:rPr lang="en-AU" dirty="0" smtClean="0"/>
              <a:t> and his colleagues at the CoPS for the department of immigration and Citizenship in 2012</a:t>
            </a:r>
          </a:p>
          <a:p>
            <a:pPr>
              <a:defRPr/>
            </a:pPr>
            <a:endParaRPr lang="en-AU" dirty="0" smtClean="0"/>
          </a:p>
          <a:p>
            <a:pPr>
              <a:defRPr/>
            </a:pPr>
            <a:r>
              <a:rPr lang="en-AU" dirty="0" smtClean="0">
                <a:solidFill>
                  <a:srgbClr val="000000"/>
                </a:solidFill>
                <a:latin typeface="Arial" charset="0"/>
              </a:rPr>
              <a:t>TERM model is employed to examine the economic impacts of hypothetical changes in the permanent migration program. DIAC-TERM model has more elaborate detail of labour supply description. </a:t>
            </a:r>
            <a:endParaRPr lang="en-AU" dirty="0" smtClean="0"/>
          </a:p>
          <a:p>
            <a:pPr>
              <a:defRPr/>
            </a:pPr>
            <a:r>
              <a:rPr lang="en-AU" dirty="0" smtClean="0">
                <a:solidFill>
                  <a:srgbClr val="000000"/>
                </a:solidFill>
                <a:latin typeface="Arial" charset="0"/>
              </a:rPr>
              <a:t>The labour supply function was added features of the model. </a:t>
            </a:r>
          </a:p>
          <a:p>
            <a:pPr>
              <a:defRPr/>
            </a:pPr>
            <a:r>
              <a:rPr lang="en-AU" dirty="0" smtClean="0">
                <a:solidFill>
                  <a:srgbClr val="000000"/>
                </a:solidFill>
                <a:latin typeface="Arial" charset="0"/>
              </a:rPr>
              <a:t>These labour market are defined over eight occupations and fifteen regions. </a:t>
            </a:r>
            <a:r>
              <a:rPr lang="en-AU" dirty="0" smtClean="0"/>
              <a:t/>
            </a:r>
            <a:br>
              <a:rPr lang="en-AU" dirty="0" smtClean="0"/>
            </a:br>
            <a:endParaRPr lang="en-AU" dirty="0" smtClean="0"/>
          </a:p>
          <a:p>
            <a:pPr>
              <a:defRPr/>
            </a:pPr>
            <a:r>
              <a:rPr lang="en-AU" sz="1400" dirty="0" smtClean="0"/>
              <a:t>What is DIAC-TERM CGE model? </a:t>
            </a:r>
            <a:br>
              <a:rPr lang="en-AU" sz="1400" dirty="0" smtClean="0"/>
            </a:br>
            <a:r>
              <a:rPr lang="en-AU" dirty="0" smtClean="0"/>
              <a:t>This model was developed by Prof. James  and his colleagues at the CoPS for the department of immigration and Citizenship in 2012.  This model contains 15 regions, 36 sectors, 36 commodities and  8 occupational grouping.</a:t>
            </a:r>
          </a:p>
          <a:p>
            <a:pPr>
              <a:defRPr/>
            </a:pPr>
            <a:endParaRPr lang="en-AU" dirty="0" smtClean="0"/>
          </a:p>
          <a:p>
            <a:pPr marL="171450" indent="-171450">
              <a:buFont typeface="Arial" pitchFamily="34" charset="0"/>
              <a:buChar char="•"/>
              <a:defRPr/>
            </a:pPr>
            <a:r>
              <a:rPr lang="en-US" dirty="0" smtClean="0"/>
              <a:t>The equations of the TERM model are broadly similar to those of other CGE models.</a:t>
            </a:r>
          </a:p>
          <a:p>
            <a:pPr marL="171450" indent="-171450">
              <a:buFont typeface="Arial" pitchFamily="34" charset="0"/>
              <a:buChar char="•"/>
              <a:defRPr/>
            </a:pPr>
            <a:r>
              <a:rPr lang="en-US" dirty="0" smtClean="0"/>
              <a:t> Producers choose a cost-minimizing combination of intermediate and primary factor inputs, subject to production, functions which are structured by a series of CES "nesting" assumptions.</a:t>
            </a:r>
          </a:p>
          <a:p>
            <a:pPr marL="171450" indent="-171450">
              <a:buFont typeface="Arial" pitchFamily="34" charset="0"/>
              <a:buChar char="•"/>
              <a:defRPr/>
            </a:pPr>
            <a:r>
              <a:rPr lang="en-US" dirty="0" smtClean="0"/>
              <a:t>Two high-level aggregates, of primary factors and of intermediate inputs, are each demanded in proportion to industry output (Leontief assumption). The primary factor aggregate is a CES composite of capital, land and a labour aggregate—the latter being itself a CES composite of labour by skill group. The aggregate intermediate input is again a CES composite of different composite commodities, which are in turn CES composites of commodities from different sources—as described in detail in the next section. Industry outputs are transformed into commodity outputs via a CET mechanism that is calibrated from the MAKE matrix .</a:t>
            </a:r>
            <a:endParaRPr lang="en-AU"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EFA053-3203-448A-A26A-45799B83FC61}" type="slidenum">
              <a:rPr lang="en-US" smtClean="0">
                <a:cs typeface="Arial" charset="0"/>
              </a:rPr>
              <a:pPr/>
              <a:t>6</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mtClean="0"/>
              <a:t>SLIDE SEVEN</a:t>
            </a:r>
          </a:p>
          <a:p>
            <a:endParaRPr lang="en-AU" smtClean="0"/>
          </a:p>
          <a:p>
            <a:r>
              <a:rPr lang="en-AU" smtClean="0"/>
              <a:t>Characteristics of working age population: Labour market functions- 8 Occupations plus short term unemployment, long-term unemployment, NIL and overseas.</a:t>
            </a:r>
          </a:p>
          <a:p>
            <a:r>
              <a:rPr lang="en-AU" smtClean="0"/>
              <a:t>Regions 15 domestic regions plus 1 Foreign </a:t>
            </a:r>
          </a:p>
          <a:p>
            <a:r>
              <a:rPr lang="en-AU" smtClean="0"/>
              <a:t>Visa Status- Citizen, skilled, Family, Humanitarian, Other permanent visas, Student, long-stay business 457, Other temporary and New Zealanders.</a:t>
            </a:r>
          </a:p>
          <a:p>
            <a:r>
              <a:rPr lang="en-AU" smtClean="0"/>
              <a:t>Skill- one skill element which is a combination of (1) University (2) Certificates and Diploma, and (3) No post school qualification.</a:t>
            </a:r>
          </a:p>
          <a:p>
            <a:r>
              <a:rPr lang="en-AU" smtClean="0"/>
              <a:t>Age – 7 age group spanning 10 years 15-24, 25-34’’’’’’’’’’’’’’’’’’’’’’’’’’’’’’’’’’’’’’’’’’’’’’’’’’’’’’’’’’’’’’’’’’’’(7)75+</a:t>
            </a:r>
          </a:p>
          <a:p>
            <a:endParaRPr lang="en-AU" smtClean="0"/>
          </a:p>
          <a:p>
            <a:r>
              <a:rPr lang="en-US" smtClean="0"/>
              <a:t>The key ingredients in the labour market specification of ZAR-M are i) the division of the labour force into categories at the start of each year reflecting labour force functions of people in the previous year; ii) the identification of labour force activities, that is, what people do during the year; iii) the determination of labour supply from each category to each activity; iv) the determination of labour demand in employment activities; and v) the determination of everyone’s activity, that is, who finds employment and what happens to those who do not. </a:t>
            </a:r>
            <a:endParaRPr lang="en-AU"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F368B6-9B38-4C62-9AFD-A0D94A4EE9A8}" type="slidenum">
              <a:rPr lang="en-US" smtClean="0">
                <a:cs typeface="Arial" charset="0"/>
              </a:rPr>
              <a:pPr/>
              <a:t>7</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b="1" dirty="0" smtClean="0">
                <a:ea typeface="Calibri"/>
                <a:cs typeface="Times New Roman"/>
              </a:rPr>
              <a:t>Advantage of  DIAC-TERM model compared to other CGE models </a:t>
            </a:r>
            <a:r>
              <a:rPr lang="en-AU" sz="1050" b="1" dirty="0" smtClean="0">
                <a:ea typeface="Calibri"/>
                <a:cs typeface="Times New Roman"/>
              </a:rPr>
              <a:t>(SLIDE EIGHT) </a:t>
            </a:r>
          </a:p>
          <a:p>
            <a:pPr>
              <a:defRPr/>
            </a:pPr>
            <a:endParaRPr lang="en-AU" dirty="0" smtClean="0"/>
          </a:p>
          <a:p>
            <a:pPr marL="342900" indent="-342900">
              <a:buFont typeface="Arial" pitchFamily="34" charset="0"/>
              <a:buChar char="•"/>
              <a:defRPr/>
            </a:pPr>
            <a:r>
              <a:rPr lang="en-AU" dirty="0" smtClean="0">
                <a:solidFill>
                  <a:srgbClr val="000000"/>
                </a:solidFill>
              </a:rPr>
              <a:t>This model has a detailed account of labour supply determination of WAP, their functions, other characteristics of WAP such as region, visa status, skills and age.</a:t>
            </a:r>
          </a:p>
          <a:p>
            <a:pPr marL="342900" indent="-342900">
              <a:buFont typeface="Arial" pitchFamily="34" charset="0"/>
              <a:buChar char="•"/>
              <a:defRPr/>
            </a:pPr>
            <a:r>
              <a:rPr lang="en-AU" dirty="0" smtClean="0">
                <a:solidFill>
                  <a:srgbClr val="000000"/>
                </a:solidFill>
              </a:rPr>
              <a:t>In this model, people in each category plan their labour supply by solving an optimization problem. </a:t>
            </a:r>
          </a:p>
          <a:p>
            <a:pPr marL="342900" indent="-342900">
              <a:buFont typeface="Arial" pitchFamily="34" charset="0"/>
              <a:buChar char="•"/>
              <a:defRPr/>
            </a:pPr>
            <a:r>
              <a:rPr lang="en-AU" dirty="0" smtClean="0">
                <a:solidFill>
                  <a:srgbClr val="000000"/>
                </a:solidFill>
              </a:rPr>
              <a:t>This model the detailed account of labour supply would allow to, at least partially, respond through both temporary and permanent migration program to meet the shortfall of skilled labour. </a:t>
            </a:r>
          </a:p>
          <a:p>
            <a:pPr marL="342900" indent="-342900">
              <a:buFont typeface="Arial" pitchFamily="34" charset="0"/>
              <a:buChar char="•"/>
              <a:defRPr/>
            </a:pPr>
            <a:r>
              <a:rPr lang="en-AU" dirty="0" smtClean="0">
                <a:solidFill>
                  <a:srgbClr val="000000"/>
                </a:solidFill>
              </a:rPr>
              <a:t>The economic impact of immigration program from the labour supply side can be examined by using DIAC-TERM model. Different components migration program can be considered as a source of labour supply shock which can be imposed on the model. </a:t>
            </a:r>
          </a:p>
          <a:p>
            <a:pPr marL="342900" indent="-342900">
              <a:buFont typeface="Arial" pitchFamily="34" charset="0"/>
              <a:buChar char="•"/>
              <a:defRPr/>
            </a:pPr>
            <a:r>
              <a:rPr lang="en-AU" dirty="0" smtClean="0">
                <a:solidFill>
                  <a:srgbClr val="000000"/>
                </a:solidFill>
              </a:rPr>
              <a:t>The labour supply model includes a mechanism, operation during policy simulations, which allows the model to transition from a short-run labour market (wage rigidity) environment to long-run market environment characterised by real wage flexibility. </a:t>
            </a:r>
          </a:p>
          <a:p>
            <a:pPr marL="342900" indent="-342900">
              <a:buFont typeface="Arial" pitchFamily="34" charset="0"/>
              <a:buChar char="•"/>
              <a:defRPr/>
            </a:pPr>
            <a:r>
              <a:rPr lang="en-AU" dirty="0" smtClean="0">
                <a:solidFill>
                  <a:srgbClr val="000000"/>
                </a:solidFill>
              </a:rPr>
              <a:t>A general equilibrium approach would be more appropriate way to measure the impact of migration on both labour and capital markets while capturing any terms-of-trade effects that may arise. </a:t>
            </a:r>
          </a:p>
          <a:p>
            <a:pPr marL="342900" indent="-342900">
              <a:buFont typeface="Arial" pitchFamily="34" charset="0"/>
              <a:buChar char="•"/>
              <a:defRPr/>
            </a:pPr>
            <a:r>
              <a:rPr lang="en-AU" dirty="0" smtClean="0">
                <a:solidFill>
                  <a:srgbClr val="000000"/>
                </a:solidFill>
              </a:rPr>
              <a:t>The model’s labour market mechanism was the key to facilitate the detailed policy analysis.  </a:t>
            </a:r>
          </a:p>
          <a:p>
            <a:pPr>
              <a:defRPr/>
            </a:pPr>
            <a:endParaRPr lang="en-AU"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0C9619-6756-4094-90DF-4E47EE3BE1AE}" type="slidenum">
              <a:rPr lang="en-US" smtClean="0">
                <a:cs typeface="Arial" charset="0"/>
              </a:rPr>
              <a:pPr/>
              <a:t>8</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mtClean="0"/>
              <a:t>Data sources:</a:t>
            </a:r>
          </a:p>
          <a:p>
            <a:r>
              <a:rPr lang="en-AU" smtClean="0"/>
              <a:t>Census of Population and housing 2006;</a:t>
            </a:r>
          </a:p>
          <a:p>
            <a:r>
              <a:rPr lang="en-AU" smtClean="0"/>
              <a:t>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57093F-44A4-4AD5-A48A-31323C737B0A}" type="slidenum">
              <a:rPr lang="en-US" smtClean="0">
                <a:cs typeface="Arial" charset="0"/>
              </a:rPr>
              <a:pPr/>
              <a:t>9</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mtClean="0"/>
              <a:t>SLIDE TEN</a:t>
            </a:r>
          </a:p>
          <a:p>
            <a:r>
              <a:rPr lang="en-AU" smtClean="0">
                <a:solidFill>
                  <a:srgbClr val="000000"/>
                </a:solidFill>
                <a:latin typeface="Arial" charset="0"/>
              </a:rPr>
              <a:t>Many alternative closures (choice of exogenous variables) are possible in this model. That is number of endogenous variable is equal to number of exogenous variables. </a:t>
            </a:r>
          </a:p>
          <a:p>
            <a:r>
              <a:rPr lang="en-AU" smtClean="0">
                <a:solidFill>
                  <a:srgbClr val="000000"/>
                </a:solidFill>
                <a:latin typeface="Arial" charset="0"/>
              </a:rPr>
              <a:t>Length of run, T with short run closure we assume that time is long enough for price changes to be transmitted throughout the economy, and for price-induced substitution to take effect</a:t>
            </a:r>
          </a:p>
          <a:p>
            <a:endParaRPr lang="en-AU" smtClean="0">
              <a:solidFill>
                <a:srgbClr val="000000"/>
              </a:solidFill>
              <a:latin typeface="Arial" charset="0"/>
            </a:endParaRPr>
          </a:p>
          <a:p>
            <a:endParaRPr lang="en-AU" smtClean="0"/>
          </a:p>
          <a:p>
            <a:r>
              <a:rPr lang="en-AU" smtClean="0"/>
              <a:t>Decomposition closure can be best described as a standard one-period long-run closure. This closure helps develops other closures such as the forecast and policy closures. </a:t>
            </a:r>
          </a:p>
          <a:p>
            <a:r>
              <a:rPr lang="en-AU" smtClean="0"/>
              <a:t> </a:t>
            </a:r>
          </a:p>
          <a:p>
            <a:r>
              <a:rPr lang="en-AU" smtClean="0"/>
              <a:t>The forecast closure is used in simulation to produce a business-as-usual picture of the economy. </a:t>
            </a:r>
          </a:p>
          <a:p>
            <a:r>
              <a:rPr lang="en-AU" smtClean="0"/>
              <a:t>In forecast simulations we use all available data and information about the future to generate a believable baseline for the economy.  We use Access Economics forecast for national and state macroeconomic variables. </a:t>
            </a:r>
          </a:p>
          <a:p>
            <a:r>
              <a:rPr lang="en-AU" smtClean="0"/>
              <a:t> </a:t>
            </a:r>
          </a:p>
          <a:p>
            <a:r>
              <a:rPr lang="en-AU" smtClean="0"/>
              <a:t>A baseline forecast scenario incorporating available forecast data is first simulated. </a:t>
            </a:r>
          </a:p>
          <a:p>
            <a:r>
              <a:rPr lang="en-AU" smtClean="0"/>
              <a:t>For the baseline forecast closure, we try to exogenise everything that we think we know about the future. </a:t>
            </a:r>
          </a:p>
          <a:p>
            <a:r>
              <a:rPr lang="en-AU" smtClean="0"/>
              <a:t>The policy closure is used in simulation analysing the impact of an exogenous shock to the economy beyond the natural baseline scenarios. </a:t>
            </a:r>
          </a:p>
          <a:p>
            <a:r>
              <a:rPr lang="en-AU" smtClean="0"/>
              <a:t>Policy simulations are performed as a sequence of annual solution in recursive-dynamic model. As such, this closure reflects many short-run features. </a:t>
            </a:r>
          </a:p>
          <a:p>
            <a:endParaRPr lang="en-AU"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F965CA-8ED0-4AEE-8F17-4AD139562091}" type="slidenum">
              <a:rPr lang="en-US" smtClean="0">
                <a:cs typeface="Arial" charset="0"/>
              </a:rPr>
              <a:pPr/>
              <a:t>10</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3"/>
          <a:srcRect t="16216"/>
          <a:stretch>
            <a:fillRect/>
          </a:stretch>
        </p:blipFill>
        <p:spPr bwMode="auto">
          <a:xfrm>
            <a:off x="0" y="1090613"/>
            <a:ext cx="9144000" cy="5775325"/>
          </a:xfrm>
          <a:prstGeom prst="rect">
            <a:avLst/>
          </a:prstGeom>
          <a:noFill/>
          <a:ln w="9525">
            <a:noFill/>
            <a:miter lim="800000"/>
            <a:headEnd/>
            <a:tailEnd/>
          </a:ln>
        </p:spPr>
      </p:pic>
      <p:pic>
        <p:nvPicPr>
          <p:cNvPr id="1027" name="Picture 3"/>
          <p:cNvPicPr>
            <a:picLocks noChangeAspect="1"/>
          </p:cNvPicPr>
          <p:nvPr userDrawn="1"/>
        </p:nvPicPr>
        <p:blipFill>
          <a:blip r:embed="rId13"/>
          <a:srcRect t="3844" r="278" b="90376"/>
          <a:stretch>
            <a:fillRect/>
          </a:stretch>
        </p:blipFill>
        <p:spPr bwMode="auto">
          <a:xfrm>
            <a:off x="0" y="0"/>
            <a:ext cx="9144000" cy="398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3203575" y="1109663"/>
            <a:ext cx="5329238" cy="519112"/>
          </a:xfrm>
          <a:prstGeom prst="rect">
            <a:avLst/>
          </a:prstGeom>
          <a:noFill/>
          <a:ln w="9525">
            <a:noFill/>
            <a:miter lim="800000"/>
            <a:headEnd/>
            <a:tailEnd/>
          </a:ln>
        </p:spPr>
        <p:txBody>
          <a:bodyPr>
            <a:spAutoFit/>
          </a:bodyPr>
          <a:lstStyle/>
          <a:p>
            <a:r>
              <a:rPr lang="en-US" altLang="en-US" sz="2800" b="1">
                <a:solidFill>
                  <a:schemeClr val="bg1"/>
                </a:solidFill>
              </a:rPr>
              <a:t>Type Title Here</a:t>
            </a:r>
          </a:p>
        </p:txBody>
      </p:sp>
      <p:sp>
        <p:nvSpPr>
          <p:cNvPr id="15362" name="Rectangle 6"/>
          <p:cNvSpPr>
            <a:spLocks noChangeArrowheads="1"/>
          </p:cNvSpPr>
          <p:nvPr/>
        </p:nvSpPr>
        <p:spPr bwMode="auto">
          <a:xfrm>
            <a:off x="3203575" y="2327275"/>
            <a:ext cx="5329238" cy="1096963"/>
          </a:xfrm>
          <a:prstGeom prst="rect">
            <a:avLst/>
          </a:prstGeom>
          <a:noFill/>
          <a:ln w="9525">
            <a:noFill/>
            <a:miter lim="800000"/>
            <a:headEnd/>
            <a:tailEnd/>
          </a:ln>
        </p:spPr>
        <p:txBody>
          <a:bodyPr>
            <a:spAutoFit/>
          </a:bodyPr>
          <a:lstStyle/>
          <a:p>
            <a:r>
              <a:rPr lang="en-US" altLang="en-US" sz="2400">
                <a:solidFill>
                  <a:schemeClr val="bg1"/>
                </a:solidFill>
              </a:rPr>
              <a:t>Second level heading</a:t>
            </a:r>
          </a:p>
          <a:p>
            <a:endParaRPr lang="en-US" altLang="en-US" sz="2400">
              <a:solidFill>
                <a:schemeClr val="bg1"/>
              </a:solidFill>
            </a:endParaRPr>
          </a:p>
          <a:p>
            <a:r>
              <a:rPr lang="en-US" altLang="en-US">
                <a:solidFill>
                  <a:schemeClr val="bg1"/>
                </a:solidFill>
              </a:rPr>
              <a:t>Third level heading</a:t>
            </a:r>
          </a:p>
        </p:txBody>
      </p:sp>
      <p:pic>
        <p:nvPicPr>
          <p:cNvPr id="15363" name="Picture 1"/>
          <p:cNvPicPr>
            <a:picLocks noChangeAspect="1"/>
          </p:cNvPicPr>
          <p:nvPr/>
        </p:nvPicPr>
        <p:blipFill>
          <a:blip r:embed="rId2"/>
          <a:srcRect/>
          <a:stretch>
            <a:fillRect/>
          </a:stretch>
        </p:blipFill>
        <p:spPr bwMode="auto">
          <a:xfrm>
            <a:off x="0" y="-26988"/>
            <a:ext cx="9180513" cy="6884988"/>
          </a:xfrm>
          <a:prstGeom prst="rect">
            <a:avLst/>
          </a:prstGeom>
          <a:noFill/>
          <a:ln w="9525">
            <a:noFill/>
            <a:miter lim="800000"/>
            <a:headEnd/>
            <a:tailEnd/>
          </a:ln>
        </p:spPr>
      </p:pic>
      <p:sp>
        <p:nvSpPr>
          <p:cNvPr id="15364" name="Rectangle 5"/>
          <p:cNvSpPr>
            <a:spLocks noChangeArrowheads="1"/>
          </p:cNvSpPr>
          <p:nvPr/>
        </p:nvSpPr>
        <p:spPr bwMode="auto">
          <a:xfrm>
            <a:off x="1187450" y="1844675"/>
            <a:ext cx="7632700" cy="954088"/>
          </a:xfrm>
          <a:prstGeom prst="rect">
            <a:avLst/>
          </a:prstGeom>
          <a:noFill/>
          <a:ln w="9525">
            <a:noFill/>
            <a:miter lim="800000"/>
            <a:headEnd/>
            <a:tailEnd/>
          </a:ln>
        </p:spPr>
        <p:txBody>
          <a:bodyPr>
            <a:spAutoFit/>
          </a:bodyPr>
          <a:lstStyle/>
          <a:p>
            <a:pPr algn="r"/>
            <a:r>
              <a:rPr lang="en-AU" sz="2800" b="1">
                <a:solidFill>
                  <a:schemeClr val="bg1"/>
                </a:solidFill>
              </a:rPr>
              <a:t>CGE modelling at the department of Immigration and Border Protection </a:t>
            </a:r>
          </a:p>
        </p:txBody>
      </p:sp>
      <p:sp>
        <p:nvSpPr>
          <p:cNvPr id="15365" name="Rectangle 1"/>
          <p:cNvSpPr>
            <a:spLocks noChangeArrowheads="1"/>
          </p:cNvSpPr>
          <p:nvPr/>
        </p:nvSpPr>
        <p:spPr bwMode="auto">
          <a:xfrm>
            <a:off x="2286000" y="2997200"/>
            <a:ext cx="6534150" cy="2862263"/>
          </a:xfrm>
          <a:prstGeom prst="rect">
            <a:avLst/>
          </a:prstGeom>
          <a:noFill/>
          <a:ln w="9525">
            <a:noFill/>
            <a:miter lim="800000"/>
            <a:headEnd/>
            <a:tailEnd/>
          </a:ln>
        </p:spPr>
        <p:txBody>
          <a:bodyPr>
            <a:spAutoFit/>
          </a:bodyPr>
          <a:lstStyle/>
          <a:p>
            <a:pPr algn="r"/>
            <a:r>
              <a:rPr lang="en-AU" sz="2800">
                <a:solidFill>
                  <a:schemeClr val="bg1"/>
                </a:solidFill>
                <a:latin typeface="Calibri" pitchFamily="34" charset="0"/>
              </a:rPr>
              <a:t>Kasipillai Kandiah </a:t>
            </a:r>
          </a:p>
          <a:p>
            <a:pPr algn="r"/>
            <a:r>
              <a:rPr lang="en-AU" sz="2000">
                <a:solidFill>
                  <a:schemeClr val="bg1"/>
                </a:solidFill>
                <a:latin typeface="Calibri" pitchFamily="34" charset="0"/>
              </a:rPr>
              <a:t>Migration Policy and Planning Section </a:t>
            </a:r>
            <a:br>
              <a:rPr lang="en-AU" sz="2000">
                <a:solidFill>
                  <a:schemeClr val="bg1"/>
                </a:solidFill>
                <a:latin typeface="Calibri" pitchFamily="34" charset="0"/>
              </a:rPr>
            </a:br>
            <a:r>
              <a:rPr lang="en-AU">
                <a:solidFill>
                  <a:schemeClr val="bg1"/>
                </a:solidFill>
                <a:latin typeface="Calibri" pitchFamily="34" charset="0"/>
              </a:rPr>
              <a:t>Migration Planning and Program Management Branch</a:t>
            </a:r>
          </a:p>
          <a:p>
            <a:pPr algn="r"/>
            <a:r>
              <a:rPr lang="en-AU">
                <a:solidFill>
                  <a:schemeClr val="bg1"/>
                </a:solidFill>
                <a:latin typeface="Calibri" pitchFamily="34" charset="0"/>
              </a:rPr>
              <a:t>Department of Immigration and Border Protection</a:t>
            </a:r>
          </a:p>
          <a:p>
            <a:pPr algn="r"/>
            <a:r>
              <a:rPr lang="en-AU">
                <a:solidFill>
                  <a:schemeClr val="bg1"/>
                </a:solidFill>
                <a:latin typeface="Calibri" pitchFamily="34" charset="0"/>
              </a:rPr>
              <a:t> 2013 National CGE Workshop- </a:t>
            </a:r>
          </a:p>
          <a:p>
            <a:pPr algn="r"/>
            <a:r>
              <a:rPr lang="en-AU">
                <a:solidFill>
                  <a:schemeClr val="bg1"/>
                </a:solidFill>
                <a:latin typeface="Calibri" pitchFamily="34" charset="0"/>
              </a:rPr>
              <a:t>7 October 2013</a:t>
            </a:r>
          </a:p>
          <a:p>
            <a:pPr algn="r"/>
            <a:endParaRPr lang="en-AU">
              <a:solidFill>
                <a:schemeClr val="bg1"/>
              </a:solidFill>
              <a:latin typeface="Calibri" pitchFamily="34" charset="0"/>
            </a:endParaRPr>
          </a:p>
          <a:p>
            <a:pPr algn="r"/>
            <a:r>
              <a:rPr lang="en-US" sz="1200">
                <a:solidFill>
                  <a:schemeClr val="bg1"/>
                </a:solidFill>
              </a:rPr>
              <a:t>Disclaimer: Any views formed and/ or conclusions reached in  this presentation  are solely those of the author and do not necessarily represent those of the Department </a:t>
            </a:r>
            <a:endParaRPr lang="en-AU" sz="1200">
              <a:solidFill>
                <a:schemeClr val="bg1"/>
              </a:solidFill>
            </a:endParaRPr>
          </a:p>
          <a:p>
            <a:pPr algn="r"/>
            <a:endParaRPr lang="en-AU">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457200" y="274638"/>
            <a:ext cx="8147050" cy="561975"/>
          </a:xfrm>
          <a:noFill/>
          <a:ln>
            <a:miter lim="800000"/>
            <a:headEnd/>
            <a:tailEnd/>
          </a:ln>
        </p:spPr>
        <p:txBody>
          <a:bodyPr vert="horz" wrap="square" lIns="91440" tIns="45720" rIns="91440" bIns="45720" numCol="1" anchor="t" anchorCtr="0" compatLnSpc="1">
            <a:prstTxWarp prst="textNoShape">
              <a:avLst/>
            </a:prstTxWarp>
          </a:bodyPr>
          <a:lstStyle/>
          <a:p>
            <a:r>
              <a:rPr lang="en-AU" sz="2800" smtClean="0"/>
              <a:t>Closing the model</a:t>
            </a:r>
          </a:p>
        </p:txBody>
      </p:sp>
      <p:sp>
        <p:nvSpPr>
          <p:cNvPr id="3" name="Content Placeholder 2"/>
          <p:cNvSpPr>
            <a:spLocks noGrp="1"/>
          </p:cNvSpPr>
          <p:nvPr>
            <p:ph idx="1"/>
          </p:nvPr>
        </p:nvSpPr>
        <p:spPr>
          <a:xfrm>
            <a:off x="611188" y="765175"/>
            <a:ext cx="7993062" cy="5832475"/>
          </a:xfrm>
        </p:spPr>
        <p:txBody>
          <a:bodyPr/>
          <a:lstStyle/>
          <a:p>
            <a:pPr eaLnBrk="1" hangingPunct="1">
              <a:spcBef>
                <a:spcPct val="0"/>
              </a:spcBef>
              <a:buFont typeface="Arial" pitchFamily="34" charset="0"/>
              <a:buChar char="•"/>
              <a:defRPr/>
            </a:pPr>
            <a:r>
              <a:rPr lang="en-AU" sz="1800" kern="1200" dirty="0" smtClean="0">
                <a:solidFill>
                  <a:srgbClr val="000000"/>
                </a:solidFill>
              </a:rPr>
              <a:t>No </a:t>
            </a:r>
            <a:r>
              <a:rPr lang="en-AU" sz="1800" kern="1200" dirty="0">
                <a:solidFill>
                  <a:srgbClr val="000000"/>
                </a:solidFill>
              </a:rPr>
              <a:t>unique natural or correct closure to run the model.</a:t>
            </a:r>
          </a:p>
          <a:p>
            <a:pPr eaLnBrk="1" hangingPunct="1">
              <a:spcBef>
                <a:spcPct val="0"/>
              </a:spcBef>
              <a:buFont typeface="Arial" pitchFamily="34" charset="0"/>
              <a:buChar char="•"/>
              <a:defRPr/>
            </a:pPr>
            <a:r>
              <a:rPr lang="en-AU" sz="1800" kern="1200" dirty="0">
                <a:solidFill>
                  <a:srgbClr val="000000"/>
                </a:solidFill>
              </a:rPr>
              <a:t>Closures depends on the purposes of the analysis and user determined</a:t>
            </a:r>
          </a:p>
          <a:p>
            <a:pPr>
              <a:defRPr/>
            </a:pPr>
            <a:r>
              <a:rPr lang="en-AU" sz="1800" kern="1200" dirty="0"/>
              <a:t>Decomposition closure can be best described as a standard one-period long-run closure. This closure helps develops other closures such as the forecast and policy closures. </a:t>
            </a:r>
          </a:p>
          <a:p>
            <a:pPr>
              <a:defRPr/>
            </a:pPr>
            <a:r>
              <a:rPr lang="en-AU" sz="1800" kern="1200" dirty="0" smtClean="0"/>
              <a:t>The </a:t>
            </a:r>
            <a:r>
              <a:rPr lang="en-AU" sz="1800" kern="1200" dirty="0"/>
              <a:t>forecast closure is used in simulation to produce a business-as-usual picture of the economy. </a:t>
            </a:r>
          </a:p>
          <a:p>
            <a:pPr>
              <a:defRPr/>
            </a:pPr>
            <a:r>
              <a:rPr lang="en-AU" sz="1800" kern="1200" dirty="0"/>
              <a:t>In forecast simulations we use all available data and information about the future to generate a believable baseline for the economy.  We use Access Economics forecast for national and state macroeconomic variables. </a:t>
            </a:r>
          </a:p>
          <a:p>
            <a:pPr>
              <a:defRPr/>
            </a:pPr>
            <a:r>
              <a:rPr lang="en-AU" sz="1800" kern="1200" dirty="0"/>
              <a:t> </a:t>
            </a:r>
            <a:r>
              <a:rPr lang="en-AU" sz="1800" kern="1200" dirty="0" smtClean="0"/>
              <a:t>A </a:t>
            </a:r>
            <a:r>
              <a:rPr lang="en-AU" sz="1800" kern="1200" dirty="0"/>
              <a:t>baseline forecast scenario incorporating available forecast data is first simulated. </a:t>
            </a:r>
          </a:p>
          <a:p>
            <a:pPr>
              <a:defRPr/>
            </a:pPr>
            <a:r>
              <a:rPr lang="en-AU" sz="1800" kern="1200" dirty="0"/>
              <a:t>For the baseline forecast closure, we try to exogenise everything that we think we know about the future. </a:t>
            </a:r>
          </a:p>
          <a:p>
            <a:pPr>
              <a:defRPr/>
            </a:pPr>
            <a:r>
              <a:rPr lang="en-AU" sz="1800" kern="1200" dirty="0"/>
              <a:t>The policy closure is used in simulation analysing the impact of an exogenous shock to the economy beyond the natural baseline scenarios. </a:t>
            </a:r>
          </a:p>
          <a:p>
            <a:pPr>
              <a:defRPr/>
            </a:pPr>
            <a:r>
              <a:rPr lang="en-AU" sz="1800" kern="1200" dirty="0"/>
              <a:t>Policy simulations are performed as a sequence of annual solution in recursive-dynamic model. As such, this closure reflects many short-run features. </a:t>
            </a:r>
          </a:p>
          <a:p>
            <a:pPr>
              <a:defRPr/>
            </a:pPr>
            <a:endParaRPr lang="en-AU" sz="1200" dirty="0"/>
          </a:p>
          <a:p>
            <a:pPr>
              <a:defRPr/>
            </a:pPr>
            <a:endParaRPr lang="en-AU"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800" smtClean="0"/>
              <a:t>Policy Scenarios</a:t>
            </a:r>
          </a:p>
        </p:txBody>
      </p:sp>
      <p:sp>
        <p:nvSpPr>
          <p:cNvPr id="3" name="Content Placeholder 2"/>
          <p:cNvSpPr>
            <a:spLocks noGrp="1"/>
          </p:cNvSpPr>
          <p:nvPr>
            <p:ph idx="1"/>
          </p:nvPr>
        </p:nvSpPr>
        <p:spPr/>
        <p:txBody>
          <a:bodyPr/>
          <a:lstStyle/>
          <a:p>
            <a:pPr marL="0" indent="0" eaLnBrk="1" hangingPunct="1">
              <a:spcBef>
                <a:spcPct val="0"/>
              </a:spcBef>
              <a:buFontTx/>
              <a:buNone/>
              <a:defRPr/>
            </a:pPr>
            <a:r>
              <a:rPr lang="en-AU" sz="1800" kern="1200" dirty="0">
                <a:solidFill>
                  <a:srgbClr val="000000"/>
                </a:solidFill>
              </a:rPr>
              <a:t>The model offers the possibilities of examining </a:t>
            </a:r>
            <a:r>
              <a:rPr lang="en-AU" sz="1800" kern="1200" dirty="0" smtClean="0">
                <a:solidFill>
                  <a:srgbClr val="000000"/>
                </a:solidFill>
              </a:rPr>
              <a:t>the impacts of alternative </a:t>
            </a:r>
            <a:r>
              <a:rPr lang="en-AU" sz="1800" kern="1200" dirty="0">
                <a:solidFill>
                  <a:srgbClr val="000000"/>
                </a:solidFill>
              </a:rPr>
              <a:t>components of NOM including the migration program (skilled and family)</a:t>
            </a:r>
          </a:p>
          <a:p>
            <a:pPr eaLnBrk="1" hangingPunct="1">
              <a:spcBef>
                <a:spcPct val="0"/>
              </a:spcBef>
              <a:buFont typeface="Arial" pitchFamily="34" charset="0"/>
              <a:buChar char="•"/>
              <a:defRPr/>
            </a:pPr>
            <a:endParaRPr lang="en-AU" sz="1800" kern="1200" dirty="0">
              <a:solidFill>
                <a:srgbClr val="000000"/>
              </a:solidFill>
            </a:endParaRPr>
          </a:p>
          <a:p>
            <a:pPr eaLnBrk="1" hangingPunct="1">
              <a:spcBef>
                <a:spcPct val="0"/>
              </a:spcBef>
              <a:buFont typeface="Arial" pitchFamily="34" charset="0"/>
              <a:buChar char="•"/>
              <a:defRPr/>
            </a:pPr>
            <a:r>
              <a:rPr lang="en-AU" sz="1800" kern="1200" dirty="0">
                <a:solidFill>
                  <a:srgbClr val="000000"/>
                </a:solidFill>
              </a:rPr>
              <a:t>The first scenario is to increase the migration program from 190,000 to 250,000 (about 32%) per annum up to </a:t>
            </a:r>
            <a:r>
              <a:rPr lang="en-AU" sz="1800" kern="1200" dirty="0" smtClean="0">
                <a:solidFill>
                  <a:srgbClr val="000000"/>
                </a:solidFill>
              </a:rPr>
              <a:t>2022</a:t>
            </a:r>
            <a:r>
              <a:rPr lang="en-AU" sz="1800" kern="1200" dirty="0">
                <a:solidFill>
                  <a:srgbClr val="000000"/>
                </a:solidFill>
              </a:rPr>
              <a:t>.</a:t>
            </a:r>
          </a:p>
          <a:p>
            <a:pPr eaLnBrk="1" hangingPunct="1">
              <a:spcBef>
                <a:spcPct val="0"/>
              </a:spcBef>
              <a:buFont typeface="Arial" pitchFamily="34" charset="0"/>
              <a:buChar char="•"/>
              <a:defRPr/>
            </a:pPr>
            <a:endParaRPr lang="en-AU" sz="1800" kern="1200" dirty="0">
              <a:solidFill>
                <a:srgbClr val="000000"/>
              </a:solidFill>
            </a:endParaRPr>
          </a:p>
          <a:p>
            <a:pPr eaLnBrk="1" hangingPunct="1">
              <a:spcBef>
                <a:spcPct val="0"/>
              </a:spcBef>
              <a:buFont typeface="Arial" pitchFamily="34" charset="0"/>
              <a:buChar char="•"/>
              <a:defRPr/>
            </a:pPr>
            <a:r>
              <a:rPr lang="en-AU" sz="1800" kern="1200" dirty="0">
                <a:solidFill>
                  <a:srgbClr val="000000"/>
                </a:solidFill>
              </a:rPr>
              <a:t>Second scenario </a:t>
            </a:r>
            <a:r>
              <a:rPr lang="en-AU" sz="1800" kern="1200" dirty="0" smtClean="0">
                <a:solidFill>
                  <a:srgbClr val="000000"/>
                </a:solidFill>
              </a:rPr>
              <a:t>is </a:t>
            </a:r>
            <a:r>
              <a:rPr lang="en-AU" sz="1800" kern="1200" dirty="0">
                <a:solidFill>
                  <a:srgbClr val="000000"/>
                </a:solidFill>
              </a:rPr>
              <a:t>a slight increase of the migration program from 190,000 to 195,000 (2.7%) per annum for the period up to </a:t>
            </a:r>
            <a:r>
              <a:rPr lang="en-AU" sz="1800" kern="1200" dirty="0" smtClean="0">
                <a:solidFill>
                  <a:srgbClr val="000000"/>
                </a:solidFill>
              </a:rPr>
              <a:t>2022</a:t>
            </a:r>
            <a:r>
              <a:rPr lang="en-AU" sz="1800" kern="1200" dirty="0">
                <a:solidFill>
                  <a:srgbClr val="000000"/>
                </a:solidFill>
              </a:rPr>
              <a:t>. </a:t>
            </a:r>
          </a:p>
          <a:p>
            <a:pPr marL="0" indent="0" eaLnBrk="1" hangingPunct="1">
              <a:spcBef>
                <a:spcPct val="0"/>
              </a:spcBef>
              <a:buFontTx/>
              <a:buNone/>
              <a:defRPr/>
            </a:pPr>
            <a:endParaRPr lang="en-AU" sz="1800" kern="1200" dirty="0">
              <a:solidFill>
                <a:srgbClr val="000000"/>
              </a:solidFill>
            </a:endParaRPr>
          </a:p>
          <a:p>
            <a:pPr eaLnBrk="1" hangingPunct="1">
              <a:spcBef>
                <a:spcPct val="0"/>
              </a:spcBef>
              <a:buFont typeface="Arial" pitchFamily="34" charset="0"/>
              <a:buChar char="•"/>
              <a:defRPr/>
            </a:pPr>
            <a:r>
              <a:rPr lang="en-AU" sz="1800" kern="1200" dirty="0">
                <a:solidFill>
                  <a:srgbClr val="000000"/>
                </a:solidFill>
              </a:rPr>
              <a:t>Third scenario i</a:t>
            </a:r>
            <a:r>
              <a:rPr lang="en-AU" sz="1800" kern="1200" dirty="0" smtClean="0">
                <a:solidFill>
                  <a:srgbClr val="000000"/>
                </a:solidFill>
              </a:rPr>
              <a:t>s </a:t>
            </a:r>
            <a:r>
              <a:rPr lang="en-AU" sz="1800" kern="1200" dirty="0">
                <a:solidFill>
                  <a:srgbClr val="000000"/>
                </a:solidFill>
              </a:rPr>
              <a:t>to decrease of the migration program from 190,000 to 95,000 (about 53%) per annum for the period up to </a:t>
            </a:r>
            <a:r>
              <a:rPr lang="en-AU" sz="1800" kern="1200" dirty="0" smtClean="0">
                <a:solidFill>
                  <a:srgbClr val="000000"/>
                </a:solidFill>
              </a:rPr>
              <a:t>2022</a:t>
            </a:r>
            <a:r>
              <a:rPr lang="en-AU" sz="1800" kern="1200" dirty="0">
                <a:solidFill>
                  <a:srgbClr val="000000"/>
                </a:solidFill>
              </a:rPr>
              <a:t>. </a:t>
            </a:r>
          </a:p>
          <a:p>
            <a:pPr eaLnBrk="1" hangingPunct="1">
              <a:spcBef>
                <a:spcPct val="0"/>
              </a:spcBef>
              <a:buFont typeface="Arial" pitchFamily="34" charset="0"/>
              <a:buChar char="•"/>
              <a:defRPr/>
            </a:pPr>
            <a:endParaRPr lang="en-AU" sz="1800" kern="1200" dirty="0">
              <a:solidFill>
                <a:srgbClr val="000000"/>
              </a:solidFill>
            </a:endParaRPr>
          </a:p>
          <a:p>
            <a:pPr>
              <a:defRPr/>
            </a:pP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Macro results (three simulations)</a:t>
            </a:r>
          </a:p>
        </p:txBody>
      </p:sp>
      <p:pic>
        <p:nvPicPr>
          <p:cNvPr id="36866" name="Picture 4"/>
          <p:cNvPicPr>
            <a:picLocks noChangeAspect="1" noChangeArrowheads="1"/>
          </p:cNvPicPr>
          <p:nvPr/>
        </p:nvPicPr>
        <p:blipFill>
          <a:blip r:embed="rId3"/>
          <a:srcRect/>
          <a:stretch>
            <a:fillRect/>
          </a:stretch>
        </p:blipFill>
        <p:spPr bwMode="auto">
          <a:xfrm>
            <a:off x="1042988" y="1357313"/>
            <a:ext cx="7331075" cy="4303712"/>
          </a:xfrm>
          <a:prstGeom prst="rect">
            <a:avLst/>
          </a:prstGeom>
          <a:noFill/>
          <a:ln w="9525">
            <a:noFill/>
            <a:miter lim="800000"/>
            <a:headEnd/>
            <a:tailEnd/>
          </a:ln>
        </p:spPr>
      </p:pic>
      <p:sp>
        <p:nvSpPr>
          <p:cNvPr id="36867" name="Rectangle 3"/>
          <p:cNvSpPr>
            <a:spLocks noChangeArrowheads="1"/>
          </p:cNvSpPr>
          <p:nvPr/>
        </p:nvSpPr>
        <p:spPr bwMode="auto">
          <a:xfrm>
            <a:off x="1042988" y="981075"/>
            <a:ext cx="7273925" cy="307975"/>
          </a:xfrm>
          <a:prstGeom prst="rect">
            <a:avLst/>
          </a:prstGeom>
          <a:noFill/>
          <a:ln w="9525">
            <a:noFill/>
            <a:miter lim="800000"/>
            <a:headEnd/>
            <a:tailEnd/>
          </a:ln>
        </p:spPr>
        <p:txBody>
          <a:bodyPr>
            <a:spAutoFit/>
          </a:bodyPr>
          <a:lstStyle/>
          <a:p>
            <a:r>
              <a:rPr lang="en-AU" sz="1400"/>
              <a:t>Real GDP and employment (percentage deviation from baseline)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1116013" y="274638"/>
            <a:ext cx="7570787" cy="633412"/>
          </a:xfrm>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Macro results (three simulations)</a:t>
            </a:r>
          </a:p>
        </p:txBody>
      </p:sp>
      <p:pic>
        <p:nvPicPr>
          <p:cNvPr id="38914" name="Picture 3"/>
          <p:cNvPicPr>
            <a:picLocks noChangeAspect="1" noChangeArrowheads="1"/>
          </p:cNvPicPr>
          <p:nvPr/>
        </p:nvPicPr>
        <p:blipFill>
          <a:blip r:embed="rId3"/>
          <a:srcRect/>
          <a:stretch>
            <a:fillRect/>
          </a:stretch>
        </p:blipFill>
        <p:spPr bwMode="auto">
          <a:xfrm>
            <a:off x="468313" y="1365250"/>
            <a:ext cx="8496300" cy="5094288"/>
          </a:xfrm>
          <a:prstGeom prst="rect">
            <a:avLst/>
          </a:prstGeom>
          <a:noFill/>
          <a:ln w="9525">
            <a:noFill/>
            <a:miter lim="800000"/>
            <a:headEnd/>
            <a:tailEnd/>
          </a:ln>
        </p:spPr>
      </p:pic>
      <p:sp>
        <p:nvSpPr>
          <p:cNvPr id="38915" name="Rectangle 2"/>
          <p:cNvSpPr>
            <a:spLocks noChangeArrowheads="1"/>
          </p:cNvSpPr>
          <p:nvPr/>
        </p:nvSpPr>
        <p:spPr bwMode="auto">
          <a:xfrm>
            <a:off x="1908175" y="958850"/>
            <a:ext cx="6696075" cy="307975"/>
          </a:xfrm>
          <a:prstGeom prst="rect">
            <a:avLst/>
          </a:prstGeom>
          <a:noFill/>
          <a:ln w="9525">
            <a:noFill/>
            <a:miter lim="800000"/>
            <a:headEnd/>
            <a:tailEnd/>
          </a:ln>
        </p:spPr>
        <p:txBody>
          <a:bodyPr>
            <a:spAutoFit/>
          </a:bodyPr>
          <a:lstStyle/>
          <a:p>
            <a:r>
              <a:rPr lang="en-AU" sz="1400"/>
              <a:t>Per capita income  (percentage deviation from baseline)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1042988" y="188913"/>
            <a:ext cx="7850187" cy="719137"/>
          </a:xfrm>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Macro results (three Simulations)</a:t>
            </a:r>
          </a:p>
        </p:txBody>
      </p:sp>
      <p:sp>
        <p:nvSpPr>
          <p:cNvPr id="40962" name="Rectangle 3"/>
          <p:cNvSpPr>
            <a:spLocks noChangeArrowheads="1"/>
          </p:cNvSpPr>
          <p:nvPr/>
        </p:nvSpPr>
        <p:spPr bwMode="auto">
          <a:xfrm>
            <a:off x="1371600" y="1125538"/>
            <a:ext cx="7469188" cy="306387"/>
          </a:xfrm>
          <a:prstGeom prst="rect">
            <a:avLst/>
          </a:prstGeom>
          <a:noFill/>
          <a:ln w="9525">
            <a:noFill/>
            <a:miter lim="800000"/>
            <a:headEnd/>
            <a:tailEnd/>
          </a:ln>
        </p:spPr>
        <p:txBody>
          <a:bodyPr>
            <a:spAutoFit/>
          </a:bodyPr>
          <a:lstStyle/>
          <a:p>
            <a:r>
              <a:rPr lang="en-AU" sz="1400"/>
              <a:t>Real investment and capital stock (percentage deviation from baseline)</a:t>
            </a:r>
          </a:p>
        </p:txBody>
      </p:sp>
      <p:graphicFrame>
        <p:nvGraphicFramePr>
          <p:cNvPr id="40963" name="Chart 5"/>
          <p:cNvGraphicFramePr>
            <a:graphicFrameLocks/>
          </p:cNvGraphicFramePr>
          <p:nvPr/>
        </p:nvGraphicFramePr>
        <p:xfrm>
          <a:off x="1563688" y="1982788"/>
          <a:ext cx="6299200" cy="3513137"/>
        </p:xfrm>
        <a:graphic>
          <a:graphicData uri="http://schemas.openxmlformats.org/presentationml/2006/ole">
            <p:oleObj spid="_x0000_s40963" r:id="rId4" imgW="6297714" imgH="3517697" progId="Excel.Char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107950" y="404813"/>
            <a:ext cx="9251950" cy="503237"/>
          </a:xfrm>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Real consumption, real investment and real GDP all Sims</a:t>
            </a:r>
          </a:p>
        </p:txBody>
      </p:sp>
      <p:pic>
        <p:nvPicPr>
          <p:cNvPr id="43010" name="Picture 2"/>
          <p:cNvPicPr>
            <a:picLocks noChangeAspect="1" noChangeArrowheads="1"/>
          </p:cNvPicPr>
          <p:nvPr/>
        </p:nvPicPr>
        <p:blipFill>
          <a:blip r:embed="rId3"/>
          <a:srcRect/>
          <a:stretch>
            <a:fillRect/>
          </a:stretch>
        </p:blipFill>
        <p:spPr bwMode="auto">
          <a:xfrm>
            <a:off x="1249363" y="1268413"/>
            <a:ext cx="6681787" cy="4906962"/>
          </a:xfrm>
          <a:prstGeom prst="rect">
            <a:avLst/>
          </a:prstGeom>
          <a:noFill/>
          <a:ln w="9525">
            <a:noFill/>
            <a:miter lim="800000"/>
            <a:headEnd/>
            <a:tailEnd/>
          </a:ln>
        </p:spPr>
      </p:pic>
      <p:sp>
        <p:nvSpPr>
          <p:cNvPr id="43011" name="Rectangle 3"/>
          <p:cNvSpPr>
            <a:spLocks noChangeArrowheads="1"/>
          </p:cNvSpPr>
          <p:nvPr/>
        </p:nvSpPr>
        <p:spPr bwMode="auto">
          <a:xfrm>
            <a:off x="1249363" y="981075"/>
            <a:ext cx="6681787" cy="307975"/>
          </a:xfrm>
          <a:prstGeom prst="rect">
            <a:avLst/>
          </a:prstGeom>
          <a:noFill/>
          <a:ln w="9525">
            <a:noFill/>
            <a:miter lim="800000"/>
            <a:headEnd/>
            <a:tailEnd/>
          </a:ln>
        </p:spPr>
        <p:txBody>
          <a:bodyPr>
            <a:spAutoFit/>
          </a:bodyPr>
          <a:lstStyle/>
          <a:p>
            <a:r>
              <a:rPr lang="en-AU" sz="1400"/>
              <a:t>(percentage deviation from baseline)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Export, import and the terms of trade (all Sims.)</a:t>
            </a:r>
          </a:p>
        </p:txBody>
      </p:sp>
      <p:pic>
        <p:nvPicPr>
          <p:cNvPr id="45058" name="Picture 2"/>
          <p:cNvPicPr>
            <a:picLocks noChangeAspect="1" noChangeArrowheads="1"/>
          </p:cNvPicPr>
          <p:nvPr/>
        </p:nvPicPr>
        <p:blipFill>
          <a:blip r:embed="rId3"/>
          <a:srcRect/>
          <a:stretch>
            <a:fillRect/>
          </a:stretch>
        </p:blipFill>
        <p:spPr bwMode="auto">
          <a:xfrm>
            <a:off x="1636713" y="1416050"/>
            <a:ext cx="6718300" cy="4605338"/>
          </a:xfrm>
          <a:prstGeom prst="rect">
            <a:avLst/>
          </a:prstGeom>
          <a:noFill/>
          <a:ln w="9525">
            <a:noFill/>
            <a:miter lim="800000"/>
            <a:headEnd/>
            <a:tailEnd/>
          </a:ln>
        </p:spPr>
      </p:pic>
      <p:sp>
        <p:nvSpPr>
          <p:cNvPr id="45059" name="Rectangle 4"/>
          <p:cNvSpPr>
            <a:spLocks noChangeArrowheads="1"/>
          </p:cNvSpPr>
          <p:nvPr/>
        </p:nvSpPr>
        <p:spPr bwMode="auto">
          <a:xfrm>
            <a:off x="1249363" y="981075"/>
            <a:ext cx="6681787" cy="338138"/>
          </a:xfrm>
          <a:prstGeom prst="rect">
            <a:avLst/>
          </a:prstGeom>
          <a:noFill/>
          <a:ln w="9525">
            <a:noFill/>
            <a:miter lim="800000"/>
            <a:headEnd/>
            <a:tailEnd/>
          </a:ln>
        </p:spPr>
        <p:txBody>
          <a:bodyPr>
            <a:spAutoFit/>
          </a:bodyPr>
          <a:lstStyle/>
          <a:p>
            <a:r>
              <a:rPr lang="en-AU" sz="1600"/>
              <a:t> (percentage deviation from baseline)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1763713" y="333375"/>
            <a:ext cx="4464050" cy="647700"/>
          </a:xfrm>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bg1"/>
                </a:solidFill>
              </a:rPr>
              <a:t>Sectoral output (32% increase)</a:t>
            </a:r>
          </a:p>
        </p:txBody>
      </p:sp>
      <p:pic>
        <p:nvPicPr>
          <p:cNvPr id="47106" name="Picture 2"/>
          <p:cNvPicPr>
            <a:picLocks noGrp="1" noChangeAspect="1" noChangeArrowheads="1"/>
          </p:cNvPicPr>
          <p:nvPr>
            <p:ph idx="1"/>
          </p:nvPr>
        </p:nvPicPr>
        <p:blipFill>
          <a:blip r:embed="rId3"/>
          <a:srcRect/>
          <a:stretch>
            <a:fillRect/>
          </a:stretch>
        </p:blipFill>
        <p:spPr bwMode="auto">
          <a:xfrm>
            <a:off x="1116013" y="1412875"/>
            <a:ext cx="7200900" cy="4643438"/>
          </a:xfrm>
          <a:noFill/>
          <a:ln>
            <a:miter lim="800000"/>
            <a:headEnd/>
            <a:tailEnd/>
          </a:ln>
        </p:spPr>
      </p:pic>
      <p:sp>
        <p:nvSpPr>
          <p:cNvPr id="47107" name="Rectangle 5"/>
          <p:cNvSpPr>
            <a:spLocks noChangeArrowheads="1"/>
          </p:cNvSpPr>
          <p:nvPr/>
        </p:nvSpPr>
        <p:spPr bwMode="auto">
          <a:xfrm>
            <a:off x="1258888" y="581025"/>
            <a:ext cx="7200900" cy="522288"/>
          </a:xfrm>
          <a:prstGeom prst="rect">
            <a:avLst/>
          </a:prstGeom>
          <a:noFill/>
          <a:ln w="9525">
            <a:noFill/>
            <a:miter lim="800000"/>
            <a:headEnd/>
            <a:tailEnd/>
          </a:ln>
        </p:spPr>
        <p:txBody>
          <a:bodyPr>
            <a:spAutoFit/>
          </a:bodyPr>
          <a:lstStyle/>
          <a:p>
            <a:r>
              <a:rPr lang="en-AU" sz="2800"/>
              <a:t>Sectoral output 32% increase simulation </a:t>
            </a:r>
            <a:endParaRPr lang="en-AU" sz="4400"/>
          </a:p>
        </p:txBody>
      </p:sp>
      <p:sp>
        <p:nvSpPr>
          <p:cNvPr id="47108" name="Rectangle 6"/>
          <p:cNvSpPr>
            <a:spLocks noChangeArrowheads="1"/>
          </p:cNvSpPr>
          <p:nvPr/>
        </p:nvSpPr>
        <p:spPr bwMode="auto">
          <a:xfrm>
            <a:off x="1908175" y="981075"/>
            <a:ext cx="4827588" cy="338138"/>
          </a:xfrm>
          <a:prstGeom prst="rect">
            <a:avLst/>
          </a:prstGeom>
          <a:noFill/>
          <a:ln w="9525">
            <a:noFill/>
            <a:miter lim="800000"/>
            <a:headEnd/>
            <a:tailEnd/>
          </a:ln>
        </p:spPr>
        <p:txBody>
          <a:bodyPr>
            <a:spAutoFit/>
          </a:bodyPr>
          <a:lstStyle/>
          <a:p>
            <a:r>
              <a:rPr lang="en-AU" sz="1400"/>
              <a:t>(percentage deviation from</a:t>
            </a:r>
            <a:r>
              <a:rPr lang="en-AU" sz="1600"/>
              <a:t> baseline)</a:t>
            </a:r>
            <a:endParaRPr lang="en-AU"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Sectoral output (2.7% increase simulation)</a:t>
            </a:r>
          </a:p>
        </p:txBody>
      </p:sp>
      <p:pic>
        <p:nvPicPr>
          <p:cNvPr id="49154" name="Picture 2"/>
          <p:cNvPicPr>
            <a:picLocks noGrp="1" noChangeAspect="1" noChangeArrowheads="1"/>
          </p:cNvPicPr>
          <p:nvPr>
            <p:ph idx="1"/>
          </p:nvPr>
        </p:nvPicPr>
        <p:blipFill>
          <a:blip r:embed="rId3"/>
          <a:srcRect/>
          <a:stretch>
            <a:fillRect/>
          </a:stretch>
        </p:blipFill>
        <p:spPr bwMode="auto">
          <a:xfrm>
            <a:off x="866775" y="1557338"/>
            <a:ext cx="7277100" cy="4286250"/>
          </a:xfrm>
          <a:noFill/>
          <a:ln>
            <a:miter lim="800000"/>
            <a:headEnd/>
            <a:tailEnd/>
          </a:ln>
        </p:spPr>
      </p:pic>
      <p:sp>
        <p:nvSpPr>
          <p:cNvPr id="49155" name="Rectangle 5"/>
          <p:cNvSpPr>
            <a:spLocks noChangeArrowheads="1"/>
          </p:cNvSpPr>
          <p:nvPr/>
        </p:nvSpPr>
        <p:spPr bwMode="auto">
          <a:xfrm>
            <a:off x="1908175" y="981075"/>
            <a:ext cx="4827588" cy="338138"/>
          </a:xfrm>
          <a:prstGeom prst="rect">
            <a:avLst/>
          </a:prstGeom>
          <a:noFill/>
          <a:ln w="9525">
            <a:noFill/>
            <a:miter lim="800000"/>
            <a:headEnd/>
            <a:tailEnd/>
          </a:ln>
        </p:spPr>
        <p:txBody>
          <a:bodyPr>
            <a:spAutoFit/>
          </a:bodyPr>
          <a:lstStyle/>
          <a:p>
            <a:r>
              <a:rPr lang="en-AU" sz="1600"/>
              <a:t>(</a:t>
            </a:r>
            <a:r>
              <a:rPr lang="en-AU" sz="1400"/>
              <a:t>percentage deviation from</a:t>
            </a:r>
            <a:r>
              <a:rPr lang="en-AU" sz="1600"/>
              <a:t> baseline)</a:t>
            </a:r>
            <a:endParaRPr lang="en-AU"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Sectoral output (53% decrease simulation</a:t>
            </a:r>
            <a:r>
              <a:rPr lang="en-AU" sz="3200" smtClean="0">
                <a:solidFill>
                  <a:schemeClr val="tx1"/>
                </a:solidFill>
              </a:rPr>
              <a:t>)</a:t>
            </a:r>
          </a:p>
        </p:txBody>
      </p:sp>
      <p:pic>
        <p:nvPicPr>
          <p:cNvPr id="51202" name="Picture 3"/>
          <p:cNvPicPr>
            <a:picLocks noGrp="1" noChangeAspect="1" noChangeArrowheads="1"/>
          </p:cNvPicPr>
          <p:nvPr>
            <p:ph idx="1"/>
          </p:nvPr>
        </p:nvPicPr>
        <p:blipFill>
          <a:blip r:embed="rId3"/>
          <a:srcRect/>
          <a:stretch>
            <a:fillRect/>
          </a:stretch>
        </p:blipFill>
        <p:spPr bwMode="auto">
          <a:xfrm>
            <a:off x="725488" y="1341438"/>
            <a:ext cx="7807325" cy="5119687"/>
          </a:xfrm>
          <a:noFill/>
          <a:ln>
            <a:miter lim="800000"/>
            <a:headEnd/>
            <a:tailEnd/>
          </a:ln>
        </p:spPr>
      </p:pic>
      <p:sp>
        <p:nvSpPr>
          <p:cNvPr id="51203" name="Rectangle 3"/>
          <p:cNvSpPr>
            <a:spLocks noChangeArrowheads="1"/>
          </p:cNvSpPr>
          <p:nvPr/>
        </p:nvSpPr>
        <p:spPr bwMode="auto">
          <a:xfrm>
            <a:off x="1249363" y="981075"/>
            <a:ext cx="6681787" cy="307975"/>
          </a:xfrm>
          <a:prstGeom prst="rect">
            <a:avLst/>
          </a:prstGeom>
          <a:noFill/>
          <a:ln w="9525">
            <a:noFill/>
            <a:miter lim="800000"/>
            <a:headEnd/>
            <a:tailEnd/>
          </a:ln>
        </p:spPr>
        <p:txBody>
          <a:bodyPr>
            <a:spAutoFit/>
          </a:bodyPr>
          <a:lstStyle/>
          <a:p>
            <a:r>
              <a:rPr lang="en-AU" sz="1400"/>
              <a:t>Per capita income  (percentage deviation from baseline)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5875" y="836613"/>
            <a:ext cx="5256213" cy="5184775"/>
          </a:xfrm>
        </p:spPr>
        <p:txBody>
          <a:bodyPr/>
          <a:lstStyle/>
          <a:p>
            <a:pPr marL="0" indent="0" algn="just">
              <a:buFontTx/>
              <a:buNone/>
              <a:defRPr/>
            </a:pPr>
            <a:endParaRPr lang="en-AU" sz="1800" dirty="0" smtClean="0"/>
          </a:p>
          <a:p>
            <a:pPr algn="just">
              <a:defRPr/>
            </a:pPr>
            <a:r>
              <a:rPr lang="en-AU" sz="1800" dirty="0" smtClean="0"/>
              <a:t>Broad </a:t>
            </a:r>
            <a:r>
              <a:rPr lang="en-AU" sz="1800" dirty="0"/>
              <a:t>overview of migration </a:t>
            </a:r>
            <a:r>
              <a:rPr lang="en-AU" sz="1800" dirty="0" smtClean="0"/>
              <a:t>program</a:t>
            </a:r>
          </a:p>
          <a:p>
            <a:pPr algn="just">
              <a:defRPr/>
            </a:pPr>
            <a:r>
              <a:rPr lang="en-AU" sz="1800" dirty="0"/>
              <a:t>Brief account of TERM model</a:t>
            </a:r>
          </a:p>
          <a:p>
            <a:pPr algn="just">
              <a:defRPr/>
            </a:pPr>
            <a:r>
              <a:rPr lang="en-AU" sz="1800" dirty="0" smtClean="0"/>
              <a:t>Broad outline of DIAC-TERM model</a:t>
            </a:r>
          </a:p>
          <a:p>
            <a:pPr algn="just">
              <a:defRPr/>
            </a:pPr>
            <a:r>
              <a:rPr lang="en-AU" sz="1800" dirty="0" smtClean="0"/>
              <a:t>Previous CGE models studies on the economic </a:t>
            </a:r>
            <a:r>
              <a:rPr lang="en-AU" sz="1800" dirty="0"/>
              <a:t>impacts of immigration </a:t>
            </a:r>
            <a:r>
              <a:rPr lang="en-AU" sz="1800" dirty="0" smtClean="0"/>
              <a:t>in the Australian economy</a:t>
            </a:r>
          </a:p>
          <a:p>
            <a:pPr algn="just">
              <a:defRPr/>
            </a:pPr>
            <a:r>
              <a:rPr lang="en-AU" sz="1800" dirty="0" smtClean="0"/>
              <a:t>Data used in DIAC-TERM model</a:t>
            </a:r>
          </a:p>
          <a:p>
            <a:pPr algn="just">
              <a:defRPr/>
            </a:pPr>
            <a:r>
              <a:rPr lang="en-AU" sz="1800" dirty="0" smtClean="0"/>
              <a:t>Closure of the model</a:t>
            </a:r>
          </a:p>
          <a:p>
            <a:pPr algn="just">
              <a:defRPr/>
            </a:pPr>
            <a:r>
              <a:rPr lang="en-AU" sz="1800" dirty="0"/>
              <a:t>P</a:t>
            </a:r>
            <a:r>
              <a:rPr lang="en-AU" sz="1800" dirty="0" smtClean="0"/>
              <a:t>olicy scenarios</a:t>
            </a:r>
          </a:p>
          <a:p>
            <a:pPr algn="just">
              <a:defRPr/>
            </a:pPr>
            <a:r>
              <a:rPr lang="en-AU" sz="1800" dirty="0" smtClean="0"/>
              <a:t>Macro results</a:t>
            </a:r>
          </a:p>
          <a:p>
            <a:pPr algn="just">
              <a:defRPr/>
            </a:pPr>
            <a:r>
              <a:rPr lang="en-AU" sz="1800" dirty="0" smtClean="0"/>
              <a:t>Sectoral results</a:t>
            </a:r>
          </a:p>
          <a:p>
            <a:pPr algn="just">
              <a:defRPr/>
            </a:pPr>
            <a:r>
              <a:rPr lang="en-AU" sz="1800" dirty="0" smtClean="0"/>
              <a:t>Regional results</a:t>
            </a:r>
          </a:p>
          <a:p>
            <a:pPr algn="just">
              <a:defRPr/>
            </a:pPr>
            <a:r>
              <a:rPr lang="en-AU" sz="1800" dirty="0"/>
              <a:t>Questions and conclusions</a:t>
            </a:r>
          </a:p>
          <a:p>
            <a:pPr algn="just">
              <a:defRPr/>
            </a:pPr>
            <a:endParaRPr lang="en-AU" sz="1800" dirty="0"/>
          </a:p>
        </p:txBody>
      </p:sp>
      <p:sp>
        <p:nvSpPr>
          <p:cNvPr id="5" name="Title 1"/>
          <p:cNvSpPr txBox="1">
            <a:spLocks/>
          </p:cNvSpPr>
          <p:nvPr/>
        </p:nvSpPr>
        <p:spPr>
          <a:xfrm>
            <a:off x="457200" y="274638"/>
            <a:ext cx="8075613" cy="7064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AU" sz="2400" kern="0" dirty="0" smtClean="0"/>
              <a:t>Overview of presentation</a:t>
            </a:r>
            <a:endParaRPr lang="en-AU" sz="2400" kern="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455613" y="404813"/>
            <a:ext cx="8229600" cy="773112"/>
          </a:xfrm>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Regional Employment (32% increase simulation)</a:t>
            </a:r>
          </a:p>
        </p:txBody>
      </p:sp>
      <p:sp>
        <p:nvSpPr>
          <p:cNvPr id="3" name="Content Placeholder 2"/>
          <p:cNvSpPr>
            <a:spLocks noGrp="1"/>
          </p:cNvSpPr>
          <p:nvPr>
            <p:ph idx="1"/>
          </p:nvPr>
        </p:nvSpPr>
        <p:spPr/>
        <p:txBody>
          <a:bodyPr/>
          <a:lstStyle/>
          <a:p>
            <a:pPr marL="0" indent="0">
              <a:buFontTx/>
              <a:buNone/>
              <a:defRPr/>
            </a:pPr>
            <a:r>
              <a:rPr lang="en-AU" sz="1400" b="1" dirty="0" smtClean="0"/>
              <a:t>                     </a:t>
            </a:r>
            <a:r>
              <a:rPr lang="en-AU" sz="1400" dirty="0" smtClean="0"/>
              <a:t>Employment</a:t>
            </a:r>
            <a:r>
              <a:rPr lang="en-AU" sz="1400" dirty="0"/>
              <a:t>, by state (percentage deviation from</a:t>
            </a:r>
            <a:r>
              <a:rPr lang="en-AU" sz="1600" dirty="0"/>
              <a:t> </a:t>
            </a:r>
            <a:r>
              <a:rPr lang="en-AU" sz="1400" dirty="0"/>
              <a:t>baseline)</a:t>
            </a:r>
          </a:p>
          <a:p>
            <a:pPr>
              <a:defRPr/>
            </a:pPr>
            <a:endParaRPr lang="en-AU" dirty="0"/>
          </a:p>
        </p:txBody>
      </p:sp>
      <p:pic>
        <p:nvPicPr>
          <p:cNvPr id="53251" name="Picture 3"/>
          <p:cNvPicPr>
            <a:picLocks noChangeAspect="1" noChangeArrowheads="1"/>
          </p:cNvPicPr>
          <p:nvPr/>
        </p:nvPicPr>
        <p:blipFill>
          <a:blip r:embed="rId3"/>
          <a:srcRect/>
          <a:stretch>
            <a:fillRect/>
          </a:stretch>
        </p:blipFill>
        <p:spPr bwMode="auto">
          <a:xfrm>
            <a:off x="1331913" y="1916113"/>
            <a:ext cx="6696075" cy="423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Regional Employment (2.7% increase simulation)</a:t>
            </a:r>
          </a:p>
        </p:txBody>
      </p:sp>
      <p:sp>
        <p:nvSpPr>
          <p:cNvPr id="55298"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AU" sz="1400" smtClean="0"/>
              <a:t>Employment, by state (percentage deviation from</a:t>
            </a:r>
            <a:r>
              <a:rPr lang="en-AU" sz="1600" smtClean="0"/>
              <a:t> baseline)</a:t>
            </a:r>
            <a:endParaRPr lang="en-AU" sz="2400" smtClean="0"/>
          </a:p>
          <a:p>
            <a:pPr marL="0" indent="0">
              <a:buFontTx/>
              <a:buNone/>
            </a:pPr>
            <a:endParaRPr lang="en-AU" smtClean="0"/>
          </a:p>
        </p:txBody>
      </p:sp>
      <p:pic>
        <p:nvPicPr>
          <p:cNvPr id="55299" name="Picture 2"/>
          <p:cNvPicPr>
            <a:picLocks noChangeAspect="1" noChangeArrowheads="1"/>
          </p:cNvPicPr>
          <p:nvPr/>
        </p:nvPicPr>
        <p:blipFill>
          <a:blip r:embed="rId3"/>
          <a:srcRect/>
          <a:stretch>
            <a:fillRect/>
          </a:stretch>
        </p:blipFill>
        <p:spPr bwMode="auto">
          <a:xfrm>
            <a:off x="1004888" y="2060575"/>
            <a:ext cx="7731125"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457200" y="274638"/>
            <a:ext cx="8075613" cy="633412"/>
          </a:xfrm>
          <a:noFill/>
          <a:ln>
            <a:miter lim="800000"/>
            <a:headEnd/>
            <a:tailEnd/>
          </a:ln>
        </p:spPr>
        <p:txBody>
          <a:bodyPr vert="horz" wrap="square" lIns="91440" tIns="45720" rIns="91440" bIns="45720" numCol="1" anchor="t" anchorCtr="0" compatLnSpc="1">
            <a:prstTxWarp prst="textNoShape">
              <a:avLst/>
            </a:prstTxWarp>
          </a:bodyPr>
          <a:lstStyle/>
          <a:p>
            <a:r>
              <a:rPr lang="en-AU" sz="2800" smtClean="0">
                <a:solidFill>
                  <a:schemeClr val="tx1"/>
                </a:solidFill>
              </a:rPr>
              <a:t>Regional Employment (53% decrease simulation)</a:t>
            </a:r>
          </a:p>
        </p:txBody>
      </p:sp>
      <p:sp>
        <p:nvSpPr>
          <p:cNvPr id="57346"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Tx/>
              <a:buNone/>
            </a:pPr>
            <a:r>
              <a:rPr lang="en-AU" sz="1400" smtClean="0"/>
              <a:t>Employment, by state (percentage deviation from</a:t>
            </a:r>
            <a:r>
              <a:rPr lang="en-AU" sz="1600" smtClean="0"/>
              <a:t> </a:t>
            </a:r>
            <a:r>
              <a:rPr lang="en-AU" sz="1400" smtClean="0"/>
              <a:t>baseline)</a:t>
            </a:r>
          </a:p>
        </p:txBody>
      </p:sp>
      <p:pic>
        <p:nvPicPr>
          <p:cNvPr id="57347" name="Picture 2"/>
          <p:cNvPicPr>
            <a:picLocks noChangeAspect="1" noChangeArrowheads="1"/>
          </p:cNvPicPr>
          <p:nvPr/>
        </p:nvPicPr>
        <p:blipFill>
          <a:blip r:embed="rId3"/>
          <a:srcRect/>
          <a:stretch>
            <a:fillRect/>
          </a:stretch>
        </p:blipFill>
        <p:spPr bwMode="auto">
          <a:xfrm>
            <a:off x="1476375" y="1989138"/>
            <a:ext cx="662463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400" smtClean="0"/>
              <a:t>Questions and conclusion</a:t>
            </a:r>
          </a:p>
        </p:txBody>
      </p:sp>
      <p:sp>
        <p:nvSpPr>
          <p:cNvPr id="3" name="Content Placeholder 2"/>
          <p:cNvSpPr>
            <a:spLocks noGrp="1"/>
          </p:cNvSpPr>
          <p:nvPr>
            <p:ph idx="1"/>
          </p:nvPr>
        </p:nvSpPr>
        <p:spPr/>
        <p:txBody>
          <a:bodyPr/>
          <a:lstStyle/>
          <a:p>
            <a:pPr marL="285750" indent="-285750" eaLnBrk="1" hangingPunct="1">
              <a:spcBef>
                <a:spcPct val="0"/>
              </a:spcBef>
              <a:buFont typeface="Arial" pitchFamily="34" charset="0"/>
              <a:buChar char="•"/>
              <a:defRPr/>
            </a:pPr>
            <a:r>
              <a:rPr lang="en-AU" sz="1800" kern="1200" dirty="0">
                <a:solidFill>
                  <a:srgbClr val="000000"/>
                </a:solidFill>
              </a:rPr>
              <a:t>Consistent with other CGE studies this analysis found that migration impacts on the economy is minimal, albeit positive </a:t>
            </a:r>
          </a:p>
          <a:p>
            <a:pPr marL="285750" indent="-285750" eaLnBrk="1" hangingPunct="1">
              <a:spcBef>
                <a:spcPct val="0"/>
              </a:spcBef>
              <a:buFont typeface="Arial" pitchFamily="34" charset="0"/>
              <a:buChar char="•"/>
              <a:defRPr/>
            </a:pPr>
            <a:r>
              <a:rPr lang="en-AU" sz="1800" kern="1200" dirty="0">
                <a:solidFill>
                  <a:srgbClr val="000000"/>
                </a:solidFill>
              </a:rPr>
              <a:t>There are </a:t>
            </a:r>
            <a:r>
              <a:rPr lang="en-AU" sz="1800" kern="1200" dirty="0" smtClean="0">
                <a:solidFill>
                  <a:srgbClr val="000000"/>
                </a:solidFill>
              </a:rPr>
              <a:t>cautions </a:t>
            </a:r>
            <a:r>
              <a:rPr lang="en-AU" sz="1800" kern="1200" dirty="0">
                <a:solidFill>
                  <a:srgbClr val="000000"/>
                </a:solidFill>
              </a:rPr>
              <a:t>to be exercised in applying this results for policy making decision due to its limitations. </a:t>
            </a:r>
          </a:p>
          <a:p>
            <a:pPr marL="285750" indent="-285750" eaLnBrk="1" hangingPunct="1">
              <a:spcBef>
                <a:spcPct val="0"/>
              </a:spcBef>
              <a:buFont typeface="Arial" pitchFamily="34" charset="0"/>
              <a:buChar char="•"/>
              <a:defRPr/>
            </a:pPr>
            <a:r>
              <a:rPr lang="en-AU" sz="1800" kern="1200" dirty="0">
                <a:solidFill>
                  <a:srgbClr val="000000"/>
                </a:solidFill>
              </a:rPr>
              <a:t>This model assumes constant return to scale technology in the production structure.</a:t>
            </a:r>
          </a:p>
          <a:p>
            <a:pPr marL="285750" indent="-285750" eaLnBrk="1" hangingPunct="1">
              <a:spcBef>
                <a:spcPct val="0"/>
              </a:spcBef>
              <a:buFont typeface="Arial" pitchFamily="34" charset="0"/>
              <a:buChar char="•"/>
              <a:defRPr/>
            </a:pPr>
            <a:r>
              <a:rPr lang="en-AU" sz="1800" kern="1200" dirty="0">
                <a:solidFill>
                  <a:srgbClr val="000000"/>
                </a:solidFill>
              </a:rPr>
              <a:t>It is also assumes that immigrants and resident workers are perfectly </a:t>
            </a:r>
            <a:r>
              <a:rPr lang="en-AU" sz="1800" kern="1200" smtClean="0">
                <a:solidFill>
                  <a:srgbClr val="000000"/>
                </a:solidFill>
              </a:rPr>
              <a:t>substitutable.They</a:t>
            </a:r>
            <a:r>
              <a:rPr lang="en-AU" sz="1800" kern="1200" dirty="0" smtClean="0">
                <a:solidFill>
                  <a:srgbClr val="000000"/>
                </a:solidFill>
              </a:rPr>
              <a:t> </a:t>
            </a:r>
            <a:r>
              <a:rPr lang="en-AU" sz="1800" kern="1200" dirty="0">
                <a:solidFill>
                  <a:srgbClr val="000000"/>
                </a:solidFill>
              </a:rPr>
              <a:t>do not complement each other.  </a:t>
            </a:r>
          </a:p>
          <a:p>
            <a:pPr>
              <a:defRPr/>
            </a:pPr>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p:cNvPicPr>
            <a:picLocks noChangeAspect="1" noChangeArrowheads="1"/>
          </p:cNvPicPr>
          <p:nvPr/>
        </p:nvPicPr>
        <p:blipFill>
          <a:blip r:embed="rId3"/>
          <a:srcRect/>
          <a:stretch>
            <a:fillRect/>
          </a:stretch>
        </p:blipFill>
        <p:spPr bwMode="auto">
          <a:xfrm>
            <a:off x="0" y="0"/>
            <a:ext cx="9144000" cy="2752725"/>
          </a:xfrm>
          <a:prstGeom prst="rect">
            <a:avLst/>
          </a:prstGeom>
          <a:noFill/>
          <a:ln w="9525">
            <a:noFill/>
            <a:miter lim="800000"/>
            <a:headEnd/>
            <a:tailEnd/>
          </a:ln>
        </p:spPr>
      </p:pic>
      <p:sp>
        <p:nvSpPr>
          <p:cNvPr id="18434" name="Rectangle 7"/>
          <p:cNvSpPr>
            <a:spLocks noChangeArrowheads="1"/>
          </p:cNvSpPr>
          <p:nvPr/>
        </p:nvSpPr>
        <p:spPr bwMode="auto">
          <a:xfrm>
            <a:off x="500063" y="214313"/>
            <a:ext cx="8786812" cy="506412"/>
          </a:xfrm>
          <a:prstGeom prst="rect">
            <a:avLst/>
          </a:prstGeom>
          <a:noFill/>
          <a:ln w="9525">
            <a:noFill/>
            <a:miter lim="800000"/>
            <a:headEnd/>
            <a:tailEnd/>
          </a:ln>
        </p:spPr>
        <p:txBody>
          <a:bodyPr/>
          <a:lstStyle/>
          <a:p>
            <a:pPr algn="ctr"/>
            <a:endParaRPr lang="en-AU">
              <a:solidFill>
                <a:schemeClr val="bg1"/>
              </a:solidFill>
              <a:latin typeface="Calibri" pitchFamily="34" charset="0"/>
            </a:endParaRPr>
          </a:p>
        </p:txBody>
      </p:sp>
      <p:sp>
        <p:nvSpPr>
          <p:cNvPr id="11" name="Rectangle 10"/>
          <p:cNvSpPr/>
          <p:nvPr/>
        </p:nvSpPr>
        <p:spPr>
          <a:xfrm>
            <a:off x="1643063" y="1571625"/>
            <a:ext cx="6215062" cy="471487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18436" name="Rectangle 2"/>
          <p:cNvSpPr>
            <a:spLocks noChangeArrowheads="1"/>
          </p:cNvSpPr>
          <p:nvPr/>
        </p:nvSpPr>
        <p:spPr bwMode="auto">
          <a:xfrm>
            <a:off x="468313" y="0"/>
            <a:ext cx="8229600" cy="1143000"/>
          </a:xfrm>
          <a:prstGeom prst="rect">
            <a:avLst/>
          </a:prstGeom>
          <a:noFill/>
          <a:ln w="9525">
            <a:noFill/>
            <a:miter lim="800000"/>
            <a:headEnd/>
            <a:tailEnd/>
          </a:ln>
        </p:spPr>
        <p:txBody>
          <a:bodyPr anchor="ctr"/>
          <a:lstStyle/>
          <a:p>
            <a:pPr algn="ctr"/>
            <a:endParaRPr lang="en-AU" sz="4400">
              <a:solidFill>
                <a:schemeClr val="bg1"/>
              </a:solidFill>
              <a:latin typeface="Calibri" pitchFamily="34" charset="0"/>
            </a:endParaRPr>
          </a:p>
        </p:txBody>
      </p:sp>
      <p:sp>
        <p:nvSpPr>
          <p:cNvPr id="18437" name="Rectangle 3"/>
          <p:cNvSpPr>
            <a:spLocks noChangeArrowheads="1"/>
          </p:cNvSpPr>
          <p:nvPr/>
        </p:nvSpPr>
        <p:spPr bwMode="auto">
          <a:xfrm>
            <a:off x="468313" y="1412875"/>
            <a:ext cx="8229600" cy="4681538"/>
          </a:xfrm>
          <a:prstGeom prst="rect">
            <a:avLst/>
          </a:prstGeom>
          <a:noFill/>
          <a:ln w="9525">
            <a:noFill/>
            <a:miter lim="800000"/>
            <a:headEnd/>
            <a:tailEnd/>
          </a:ln>
        </p:spPr>
        <p:txBody>
          <a:bodyPr/>
          <a:lstStyle/>
          <a:p>
            <a:pPr marL="742950" lvl="1" indent="-285750">
              <a:spcBef>
                <a:spcPct val="20000"/>
              </a:spcBef>
              <a:buFont typeface="Arial" charset="0"/>
              <a:buNone/>
            </a:pPr>
            <a:endParaRPr lang="en-AU" sz="2800">
              <a:latin typeface="Calibri" pitchFamily="34" charset="0"/>
            </a:endParaRPr>
          </a:p>
        </p:txBody>
      </p:sp>
      <p:sp>
        <p:nvSpPr>
          <p:cNvPr id="18438" name="Rectangle 2"/>
          <p:cNvSpPr>
            <a:spLocks noChangeArrowheads="1"/>
          </p:cNvSpPr>
          <p:nvPr/>
        </p:nvSpPr>
        <p:spPr bwMode="auto">
          <a:xfrm>
            <a:off x="457200" y="331788"/>
            <a:ext cx="8229600" cy="777875"/>
          </a:xfrm>
          <a:prstGeom prst="rect">
            <a:avLst/>
          </a:prstGeom>
          <a:noFill/>
          <a:ln w="9525">
            <a:noFill/>
            <a:miter lim="800000"/>
            <a:headEnd/>
            <a:tailEnd/>
          </a:ln>
        </p:spPr>
        <p:txBody>
          <a:bodyPr anchor="ctr"/>
          <a:lstStyle/>
          <a:p>
            <a:pPr algn="ctr"/>
            <a:r>
              <a:rPr lang="en-AU" sz="2800">
                <a:solidFill>
                  <a:schemeClr val="bg1"/>
                </a:solidFill>
                <a:latin typeface="Calibri" pitchFamily="34" charset="0"/>
              </a:rPr>
              <a:t>Australia’s Migration Programs</a:t>
            </a:r>
          </a:p>
        </p:txBody>
      </p:sp>
      <p:sp>
        <p:nvSpPr>
          <p:cNvPr id="3080" name="Rectangle 10"/>
          <p:cNvSpPr>
            <a:spLocks noChangeArrowheads="1"/>
          </p:cNvSpPr>
          <p:nvPr/>
        </p:nvSpPr>
        <p:spPr bwMode="auto">
          <a:xfrm>
            <a:off x="-36513" y="1341438"/>
            <a:ext cx="3578226" cy="5516562"/>
          </a:xfrm>
          <a:prstGeom prst="rect">
            <a:avLst/>
          </a:prstGeom>
          <a:solidFill>
            <a:schemeClr val="tx2">
              <a:lumMod val="40000"/>
              <a:lumOff val="60000"/>
            </a:schemeClr>
          </a:solidFill>
          <a:ln>
            <a:noFill/>
          </a:ln>
        </p:spPr>
        <p:txBody>
          <a:bodyPr/>
          <a:lstStyle/>
          <a:p>
            <a:pPr algn="ctr">
              <a:defRPr/>
            </a:pPr>
            <a:endParaRPr lang="en-AU" dirty="0">
              <a:cs typeface="+mn-cs"/>
            </a:endParaRPr>
          </a:p>
        </p:txBody>
      </p:sp>
      <p:sp>
        <p:nvSpPr>
          <p:cNvPr id="3081" name="Rectangle 11"/>
          <p:cNvSpPr>
            <a:spLocks noChangeArrowheads="1"/>
          </p:cNvSpPr>
          <p:nvPr/>
        </p:nvSpPr>
        <p:spPr bwMode="auto">
          <a:xfrm>
            <a:off x="3492500" y="1341438"/>
            <a:ext cx="5651500" cy="5511800"/>
          </a:xfrm>
          <a:prstGeom prst="rect">
            <a:avLst/>
          </a:prstGeom>
          <a:solidFill>
            <a:schemeClr val="tx2">
              <a:lumMod val="40000"/>
              <a:lumOff val="60000"/>
            </a:schemeClr>
          </a:solidFill>
          <a:ln>
            <a:noFill/>
          </a:ln>
        </p:spPr>
        <p:txBody>
          <a:bodyPr/>
          <a:lstStyle/>
          <a:p>
            <a:pPr algn="ctr">
              <a:defRPr/>
            </a:pPr>
            <a:endParaRPr lang="en-AU" dirty="0">
              <a:cs typeface="+mn-cs"/>
            </a:endParaRPr>
          </a:p>
        </p:txBody>
      </p:sp>
      <p:sp>
        <p:nvSpPr>
          <p:cNvPr id="18441" name="AutoShape 38"/>
          <p:cNvSpPr>
            <a:spLocks noChangeArrowheads="1"/>
          </p:cNvSpPr>
          <p:nvPr/>
        </p:nvSpPr>
        <p:spPr bwMode="auto">
          <a:xfrm>
            <a:off x="1192213" y="1376363"/>
            <a:ext cx="7124700" cy="5516562"/>
          </a:xfrm>
          <a:prstGeom prst="triangle">
            <a:avLst>
              <a:gd name="adj" fmla="val 50000"/>
            </a:avLst>
          </a:prstGeom>
          <a:solidFill>
            <a:srgbClr val="4F81BD"/>
          </a:solidFill>
          <a:ln w="9525">
            <a:noFill/>
            <a:miter lim="800000"/>
            <a:headEnd/>
            <a:tailEnd/>
          </a:ln>
        </p:spPr>
        <p:txBody>
          <a:bodyPr/>
          <a:lstStyle/>
          <a:p>
            <a:pPr algn="ctr"/>
            <a:endParaRPr lang="en-AU"/>
          </a:p>
        </p:txBody>
      </p:sp>
      <p:sp>
        <p:nvSpPr>
          <p:cNvPr id="3085" name="Text Box 36"/>
          <p:cNvSpPr txBox="1">
            <a:spLocks noChangeArrowheads="1"/>
          </p:cNvSpPr>
          <p:nvPr/>
        </p:nvSpPr>
        <p:spPr bwMode="auto">
          <a:xfrm>
            <a:off x="2484438" y="4437063"/>
            <a:ext cx="3959225" cy="1849437"/>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AU" sz="2400" b="1" dirty="0" smtClean="0">
                <a:solidFill>
                  <a:schemeClr val="tx2">
                    <a:lumMod val="75000"/>
                  </a:schemeClr>
                </a:solidFill>
                <a:ea typeface="Mangal" pitchFamily="2"/>
                <a:cs typeface="Mangal" pitchFamily="2"/>
              </a:rPr>
              <a:t>Planning process involves evidence based research and consultations with stakeholders</a:t>
            </a:r>
          </a:p>
          <a:p>
            <a:pPr algn="ctr" eaLnBrk="1" hangingPunct="1">
              <a:defRPr/>
            </a:pPr>
            <a:endParaRPr lang="en-AU" sz="2400" b="1" dirty="0" smtClean="0">
              <a:solidFill>
                <a:schemeClr val="tx2">
                  <a:lumMod val="75000"/>
                </a:schemeClr>
              </a:solidFill>
              <a:cs typeface="+mn-cs"/>
            </a:endParaRPr>
          </a:p>
        </p:txBody>
      </p:sp>
      <p:sp>
        <p:nvSpPr>
          <p:cNvPr id="18443" name="Line 28"/>
          <p:cNvSpPr>
            <a:spLocks noChangeShapeType="1"/>
          </p:cNvSpPr>
          <p:nvPr/>
        </p:nvSpPr>
        <p:spPr bwMode="auto">
          <a:xfrm>
            <a:off x="3348038" y="2205038"/>
            <a:ext cx="0" cy="1008062"/>
          </a:xfrm>
          <a:prstGeom prst="line">
            <a:avLst/>
          </a:prstGeom>
          <a:noFill/>
          <a:ln w="25400">
            <a:solidFill>
              <a:schemeClr val="tx2"/>
            </a:solidFill>
            <a:round/>
            <a:headEnd/>
            <a:tailEnd/>
          </a:ln>
        </p:spPr>
        <p:txBody>
          <a:bodyPr/>
          <a:lstStyle/>
          <a:p>
            <a:endParaRPr lang="en-US"/>
          </a:p>
        </p:txBody>
      </p:sp>
      <p:sp>
        <p:nvSpPr>
          <p:cNvPr id="18444" name="Line 30"/>
          <p:cNvSpPr>
            <a:spLocks noChangeShapeType="1"/>
          </p:cNvSpPr>
          <p:nvPr/>
        </p:nvSpPr>
        <p:spPr bwMode="auto">
          <a:xfrm>
            <a:off x="3348038" y="2565400"/>
            <a:ext cx="117475" cy="0"/>
          </a:xfrm>
          <a:prstGeom prst="line">
            <a:avLst/>
          </a:prstGeom>
          <a:noFill/>
          <a:ln w="28575">
            <a:solidFill>
              <a:schemeClr val="tx2"/>
            </a:solidFill>
            <a:round/>
            <a:headEnd/>
            <a:tailEnd/>
          </a:ln>
        </p:spPr>
        <p:txBody>
          <a:bodyPr/>
          <a:lstStyle/>
          <a:p>
            <a:endParaRPr lang="en-US"/>
          </a:p>
        </p:txBody>
      </p:sp>
      <p:sp>
        <p:nvSpPr>
          <p:cNvPr id="18445" name="Line 31"/>
          <p:cNvSpPr>
            <a:spLocks noChangeShapeType="1"/>
          </p:cNvSpPr>
          <p:nvPr/>
        </p:nvSpPr>
        <p:spPr bwMode="auto">
          <a:xfrm>
            <a:off x="3348038" y="4246563"/>
            <a:ext cx="117475" cy="0"/>
          </a:xfrm>
          <a:prstGeom prst="line">
            <a:avLst/>
          </a:prstGeom>
          <a:noFill/>
          <a:ln w="28575">
            <a:solidFill>
              <a:schemeClr val="tx2"/>
            </a:solidFill>
            <a:round/>
            <a:headEnd/>
            <a:tailEnd/>
          </a:ln>
        </p:spPr>
        <p:txBody>
          <a:bodyPr/>
          <a:lstStyle/>
          <a:p>
            <a:endParaRPr lang="en-US"/>
          </a:p>
        </p:txBody>
      </p:sp>
      <p:sp>
        <p:nvSpPr>
          <p:cNvPr id="18446" name="AutoShape 27"/>
          <p:cNvSpPr>
            <a:spLocks noChangeArrowheads="1"/>
          </p:cNvSpPr>
          <p:nvPr/>
        </p:nvSpPr>
        <p:spPr bwMode="auto">
          <a:xfrm>
            <a:off x="3203575" y="1484313"/>
            <a:ext cx="2447925" cy="863600"/>
          </a:xfrm>
          <a:prstGeom prst="roundRect">
            <a:avLst>
              <a:gd name="adj" fmla="val 16667"/>
            </a:avLst>
          </a:prstGeom>
          <a:solidFill>
            <a:schemeClr val="tx2"/>
          </a:solidFill>
          <a:ln w="9525">
            <a:noFill/>
            <a:round/>
            <a:headEnd/>
            <a:tailEnd/>
          </a:ln>
        </p:spPr>
        <p:txBody>
          <a:bodyPr/>
          <a:lstStyle/>
          <a:p>
            <a:pPr algn="ctr"/>
            <a:endParaRPr lang="en-AU" b="1">
              <a:solidFill>
                <a:srgbClr val="FFFFFF"/>
              </a:solidFill>
              <a:cs typeface="Mangal" pitchFamily="18" charset="0"/>
            </a:endParaRPr>
          </a:p>
          <a:p>
            <a:pPr algn="ctr"/>
            <a:r>
              <a:rPr lang="en-AU" sz="1600" b="1">
                <a:solidFill>
                  <a:srgbClr val="FFFFFF"/>
                </a:solidFill>
                <a:cs typeface="Mangal" pitchFamily="18" charset="0"/>
              </a:rPr>
              <a:t>Permanent Migration Program</a:t>
            </a:r>
            <a:endParaRPr lang="en-AU" sz="1600"/>
          </a:p>
        </p:txBody>
      </p:sp>
      <p:sp>
        <p:nvSpPr>
          <p:cNvPr id="18447" name="AutoShape 29"/>
          <p:cNvSpPr>
            <a:spLocks noChangeArrowheads="1"/>
          </p:cNvSpPr>
          <p:nvPr/>
        </p:nvSpPr>
        <p:spPr bwMode="auto">
          <a:xfrm>
            <a:off x="3519488" y="2471738"/>
            <a:ext cx="2095500" cy="511175"/>
          </a:xfrm>
          <a:prstGeom prst="roundRect">
            <a:avLst>
              <a:gd name="adj" fmla="val 16667"/>
            </a:avLst>
          </a:prstGeom>
          <a:solidFill>
            <a:srgbClr val="FFFFFF"/>
          </a:solidFill>
          <a:ln w="28575" algn="ctr">
            <a:solidFill>
              <a:schemeClr val="tx2"/>
            </a:solidFill>
            <a:round/>
            <a:headEnd/>
            <a:tailEnd/>
          </a:ln>
        </p:spPr>
        <p:txBody>
          <a:bodyPr/>
          <a:lstStyle/>
          <a:p>
            <a:pPr algn="ctr"/>
            <a:r>
              <a:rPr lang="en-AU" sz="1400">
                <a:cs typeface="Mangal" pitchFamily="18" charset="0"/>
              </a:rPr>
              <a:t>Set by Government</a:t>
            </a:r>
          </a:p>
          <a:p>
            <a:pPr algn="ctr"/>
            <a:endParaRPr lang="en-AU" sz="1400" b="1">
              <a:cs typeface="Mangal" pitchFamily="18" charset="0"/>
            </a:endParaRPr>
          </a:p>
        </p:txBody>
      </p:sp>
      <p:sp>
        <p:nvSpPr>
          <p:cNvPr id="18448" name="AutoShape 33"/>
          <p:cNvSpPr>
            <a:spLocks noChangeArrowheads="1"/>
          </p:cNvSpPr>
          <p:nvPr/>
        </p:nvSpPr>
        <p:spPr bwMode="auto">
          <a:xfrm>
            <a:off x="3527425" y="3035300"/>
            <a:ext cx="2087563" cy="544513"/>
          </a:xfrm>
          <a:prstGeom prst="roundRect">
            <a:avLst>
              <a:gd name="adj" fmla="val 16667"/>
            </a:avLst>
          </a:prstGeom>
          <a:solidFill>
            <a:srgbClr val="FFFFFF"/>
          </a:solidFill>
          <a:ln w="28575" algn="ctr">
            <a:solidFill>
              <a:schemeClr val="tx2"/>
            </a:solidFill>
            <a:round/>
            <a:headEnd/>
            <a:tailEnd/>
          </a:ln>
        </p:spPr>
        <p:txBody>
          <a:bodyPr/>
          <a:lstStyle/>
          <a:p>
            <a:pPr algn="ctr"/>
            <a:r>
              <a:rPr lang="en-AU" sz="1400">
                <a:cs typeface="Mangal" pitchFamily="18" charset="0"/>
              </a:rPr>
              <a:t>Hybrid model: demand-and supply-driven</a:t>
            </a:r>
          </a:p>
          <a:p>
            <a:pPr algn="ctr"/>
            <a:endParaRPr lang="en-AU" sz="1400" b="1">
              <a:cs typeface="Mangal" pitchFamily="18" charset="0"/>
            </a:endParaRPr>
          </a:p>
        </p:txBody>
      </p:sp>
      <p:grpSp>
        <p:nvGrpSpPr>
          <p:cNvPr id="3" name="Group 2"/>
          <p:cNvGrpSpPr>
            <a:grpSpLocks/>
          </p:cNvGrpSpPr>
          <p:nvPr/>
        </p:nvGrpSpPr>
        <p:grpSpPr bwMode="auto">
          <a:xfrm>
            <a:off x="169863" y="1641475"/>
            <a:ext cx="8147050" cy="4645025"/>
            <a:chOff x="34925" y="1381125"/>
            <a:chExt cx="7497763" cy="3443288"/>
          </a:xfrm>
        </p:grpSpPr>
        <p:grpSp>
          <p:nvGrpSpPr>
            <p:cNvPr id="18453" name="Group 1"/>
            <p:cNvGrpSpPr>
              <a:grpSpLocks/>
            </p:cNvGrpSpPr>
            <p:nvPr/>
          </p:nvGrpSpPr>
          <p:grpSpPr bwMode="auto">
            <a:xfrm>
              <a:off x="34925" y="1381125"/>
              <a:ext cx="2557463" cy="3443288"/>
              <a:chOff x="34925" y="1381125"/>
              <a:chExt cx="2557463" cy="3443288"/>
            </a:xfrm>
          </p:grpSpPr>
          <p:sp>
            <p:nvSpPr>
              <p:cNvPr id="18463" name="Text Box 35"/>
              <p:cNvSpPr txBox="1">
                <a:spLocks noChangeArrowheads="1"/>
              </p:cNvSpPr>
              <p:nvPr/>
            </p:nvSpPr>
            <p:spPr bwMode="auto">
              <a:xfrm>
                <a:off x="34925" y="3671888"/>
                <a:ext cx="1511300" cy="1152525"/>
              </a:xfrm>
              <a:prstGeom prst="rect">
                <a:avLst/>
              </a:prstGeom>
              <a:noFill/>
              <a:ln w="9525">
                <a:noFill/>
                <a:miter lim="800000"/>
                <a:headEnd/>
                <a:tailEnd/>
              </a:ln>
            </p:spPr>
            <p:txBody>
              <a:bodyPr/>
              <a:lstStyle/>
              <a:p>
                <a:pPr>
                  <a:spcAft>
                    <a:spcPts val="1200"/>
                  </a:spcAft>
                </a:pPr>
                <a:r>
                  <a:rPr lang="en-AU" sz="1200" b="1">
                    <a:solidFill>
                      <a:srgbClr val="000000"/>
                    </a:solidFill>
                    <a:cs typeface="Mangal" pitchFamily="18" charset="0"/>
                  </a:rPr>
                  <a:t>Temporary programs</a:t>
                </a:r>
                <a:r>
                  <a:rPr lang="en-AU" sz="1200">
                    <a:solidFill>
                      <a:srgbClr val="000000"/>
                    </a:solidFill>
                    <a:cs typeface="Mangal" pitchFamily="18" charset="0"/>
                  </a:rPr>
                  <a:t> include the 457 skilled workers, students and working holiday visa with work rights. Largely demand-driven and therefore not set annually.</a:t>
                </a:r>
                <a:endParaRPr lang="en-AU"/>
              </a:p>
            </p:txBody>
          </p:sp>
          <p:grpSp>
            <p:nvGrpSpPr>
              <p:cNvPr id="18464" name="Group 72"/>
              <p:cNvGrpSpPr>
                <a:grpSpLocks/>
              </p:cNvGrpSpPr>
              <p:nvPr/>
            </p:nvGrpSpPr>
            <p:grpSpPr bwMode="auto">
              <a:xfrm>
                <a:off x="974725" y="1381125"/>
                <a:ext cx="1617663" cy="1651000"/>
                <a:chOff x="249" y="709"/>
                <a:chExt cx="1019" cy="1040"/>
              </a:xfrm>
            </p:grpSpPr>
            <p:grpSp>
              <p:nvGrpSpPr>
                <p:cNvPr id="18465" name="Group 71"/>
                <p:cNvGrpSpPr>
                  <a:grpSpLocks/>
                </p:cNvGrpSpPr>
                <p:nvPr/>
              </p:nvGrpSpPr>
              <p:grpSpPr bwMode="auto">
                <a:xfrm>
                  <a:off x="249" y="709"/>
                  <a:ext cx="1019" cy="1040"/>
                  <a:chOff x="249" y="527"/>
                  <a:chExt cx="1019" cy="1040"/>
                </a:xfrm>
              </p:grpSpPr>
              <p:sp>
                <p:nvSpPr>
                  <p:cNvPr id="18469" name="AutoShape 13"/>
                  <p:cNvSpPr>
                    <a:spLocks noChangeArrowheads="1"/>
                  </p:cNvSpPr>
                  <p:nvPr/>
                </p:nvSpPr>
                <p:spPr bwMode="auto">
                  <a:xfrm>
                    <a:off x="249" y="527"/>
                    <a:ext cx="1008" cy="314"/>
                  </a:xfrm>
                  <a:prstGeom prst="roundRect">
                    <a:avLst>
                      <a:gd name="adj" fmla="val 16667"/>
                    </a:avLst>
                  </a:prstGeom>
                  <a:solidFill>
                    <a:srgbClr val="4F81BD"/>
                  </a:solidFill>
                  <a:ln w="9525">
                    <a:noFill/>
                    <a:round/>
                    <a:headEnd/>
                    <a:tailEnd/>
                  </a:ln>
                </p:spPr>
                <p:txBody>
                  <a:bodyPr/>
                  <a:lstStyle/>
                  <a:p>
                    <a:pPr algn="ctr"/>
                    <a:endParaRPr lang="en-AU" sz="800" b="1">
                      <a:solidFill>
                        <a:srgbClr val="FFFFFF"/>
                      </a:solidFill>
                      <a:cs typeface="Mangal" pitchFamily="18" charset="0"/>
                    </a:endParaRPr>
                  </a:p>
                  <a:p>
                    <a:pPr algn="ctr"/>
                    <a:r>
                      <a:rPr lang="en-AU" sz="1600" b="1">
                        <a:solidFill>
                          <a:srgbClr val="FFFFFF"/>
                        </a:solidFill>
                        <a:cs typeface="Mangal" pitchFamily="18" charset="0"/>
                      </a:rPr>
                      <a:t>Temporary</a:t>
                    </a:r>
                    <a:endParaRPr lang="en-AU"/>
                  </a:p>
                </p:txBody>
              </p:sp>
              <p:sp>
                <p:nvSpPr>
                  <p:cNvPr id="3110" name="Line 14"/>
                  <p:cNvSpPr>
                    <a:spLocks noChangeShapeType="1"/>
                  </p:cNvSpPr>
                  <p:nvPr/>
                </p:nvSpPr>
                <p:spPr bwMode="auto">
                  <a:xfrm>
                    <a:off x="393" y="841"/>
                    <a:ext cx="0" cy="594"/>
                  </a:xfrm>
                  <a:prstGeom prst="line">
                    <a:avLst/>
                  </a:prstGeom>
                  <a:noFill/>
                  <a:ln w="25400">
                    <a:solidFill>
                      <a:schemeClr val="tx2">
                        <a:lumMod val="60000"/>
                        <a:lumOff val="40000"/>
                      </a:schemeClr>
                    </a:solidFill>
                    <a:round/>
                    <a:headEnd/>
                    <a:tailEnd/>
                  </a:ln>
                  <a:extLst/>
                </p:spPr>
                <p:txBody>
                  <a:bodyPr/>
                  <a:lstStyle/>
                  <a:p>
                    <a:pPr algn="ctr">
                      <a:defRPr/>
                    </a:pPr>
                    <a:endParaRPr lang="en-AU" dirty="0">
                      <a:cs typeface="+mn-cs"/>
                    </a:endParaRPr>
                  </a:p>
                </p:txBody>
              </p:sp>
              <p:sp>
                <p:nvSpPr>
                  <p:cNvPr id="4" name="AutoShape 15"/>
                  <p:cNvSpPr>
                    <a:spLocks noChangeArrowheads="1"/>
                  </p:cNvSpPr>
                  <p:nvPr/>
                </p:nvSpPr>
                <p:spPr bwMode="auto">
                  <a:xfrm>
                    <a:off x="476" y="1253"/>
                    <a:ext cx="792" cy="314"/>
                  </a:xfrm>
                  <a:prstGeom prst="roundRect">
                    <a:avLst>
                      <a:gd name="adj" fmla="val 16667"/>
                    </a:avLst>
                  </a:prstGeom>
                  <a:solidFill>
                    <a:srgbClr val="FFFFFF"/>
                  </a:solidFill>
                  <a:ln w="28575">
                    <a:solidFill>
                      <a:schemeClr val="tx2">
                        <a:lumMod val="60000"/>
                        <a:lumOff val="40000"/>
                      </a:schemeClr>
                    </a:solidFill>
                    <a:round/>
                    <a:headEnd/>
                    <a:tailEnd/>
                  </a:ln>
                </p:spPr>
                <p:txBody>
                  <a:bodyPr/>
                  <a:lstStyle/>
                  <a:p>
                    <a:pPr algn="ctr">
                      <a:defRPr/>
                    </a:pPr>
                    <a:r>
                      <a:rPr lang="en-AU" sz="1200" dirty="0">
                        <a:ea typeface="Mangal" pitchFamily="2"/>
                        <a:cs typeface="Mangal" pitchFamily="2"/>
                      </a:rPr>
                      <a:t>Demand-driven</a:t>
                    </a:r>
                  </a:p>
                  <a:p>
                    <a:pPr algn="ctr">
                      <a:defRPr/>
                    </a:pPr>
                    <a:endParaRPr lang="en-AU" dirty="0">
                      <a:cs typeface="+mn-cs"/>
                    </a:endParaRPr>
                  </a:p>
                </p:txBody>
              </p:sp>
              <p:sp>
                <p:nvSpPr>
                  <p:cNvPr id="3112" name="AutoShape 16"/>
                  <p:cNvSpPr>
                    <a:spLocks noChangeArrowheads="1"/>
                  </p:cNvSpPr>
                  <p:nvPr/>
                </p:nvSpPr>
                <p:spPr bwMode="auto">
                  <a:xfrm>
                    <a:off x="465" y="894"/>
                    <a:ext cx="792" cy="314"/>
                  </a:xfrm>
                  <a:prstGeom prst="roundRect">
                    <a:avLst>
                      <a:gd name="adj" fmla="val 16667"/>
                    </a:avLst>
                  </a:prstGeom>
                  <a:solidFill>
                    <a:srgbClr val="FFFFFF"/>
                  </a:solidFill>
                  <a:ln w="28575">
                    <a:solidFill>
                      <a:schemeClr val="tx2">
                        <a:lumMod val="60000"/>
                        <a:lumOff val="40000"/>
                      </a:schemeClr>
                    </a:solidFill>
                    <a:round/>
                    <a:headEnd/>
                    <a:tailEnd/>
                  </a:ln>
                </p:spPr>
                <p:txBody>
                  <a:bodyPr/>
                  <a:lstStyle/>
                  <a:p>
                    <a:pPr algn="ctr">
                      <a:defRPr/>
                    </a:pPr>
                    <a:r>
                      <a:rPr lang="en-AU" sz="1200" dirty="0">
                        <a:ea typeface="Mangal" pitchFamily="2"/>
                        <a:cs typeface="Mangal" pitchFamily="2"/>
                      </a:rPr>
                      <a:t>Ongoing policy revision</a:t>
                    </a:r>
                  </a:p>
                  <a:p>
                    <a:pPr algn="ctr">
                      <a:defRPr/>
                    </a:pPr>
                    <a:endParaRPr lang="en-AU" dirty="0">
                      <a:cs typeface="+mn-cs"/>
                    </a:endParaRPr>
                  </a:p>
                </p:txBody>
              </p:sp>
            </p:grpSp>
            <p:sp>
              <p:nvSpPr>
                <p:cNvPr id="5" name="Line 18"/>
                <p:cNvSpPr>
                  <a:spLocks noChangeShapeType="1"/>
                </p:cNvSpPr>
                <p:nvPr/>
              </p:nvSpPr>
              <p:spPr bwMode="auto">
                <a:xfrm>
                  <a:off x="385" y="1207"/>
                  <a:ext cx="72" cy="0"/>
                </a:xfrm>
                <a:prstGeom prst="line">
                  <a:avLst/>
                </a:prstGeom>
                <a:noFill/>
                <a:ln w="28575">
                  <a:solidFill>
                    <a:schemeClr val="tx2">
                      <a:lumMod val="60000"/>
                      <a:lumOff val="40000"/>
                    </a:schemeClr>
                  </a:solidFill>
                  <a:round/>
                  <a:headEnd/>
                  <a:tailEnd/>
                </a:ln>
                <a:extLst/>
              </p:spPr>
              <p:txBody>
                <a:bodyPr/>
                <a:lstStyle/>
                <a:p>
                  <a:pPr algn="ctr">
                    <a:defRPr/>
                  </a:pPr>
                  <a:endParaRPr lang="en-AU" dirty="0">
                    <a:cs typeface="+mn-cs"/>
                  </a:endParaRPr>
                </a:p>
              </p:txBody>
            </p:sp>
            <p:sp>
              <p:nvSpPr>
                <p:cNvPr id="6" name="Line 19"/>
                <p:cNvSpPr>
                  <a:spLocks noChangeShapeType="1"/>
                </p:cNvSpPr>
                <p:nvPr/>
              </p:nvSpPr>
              <p:spPr bwMode="auto">
                <a:xfrm>
                  <a:off x="393" y="1616"/>
                  <a:ext cx="64" cy="0"/>
                </a:xfrm>
                <a:prstGeom prst="line">
                  <a:avLst/>
                </a:prstGeom>
                <a:noFill/>
                <a:ln w="28575">
                  <a:solidFill>
                    <a:schemeClr val="tx2">
                      <a:lumMod val="60000"/>
                      <a:lumOff val="40000"/>
                    </a:schemeClr>
                  </a:solidFill>
                  <a:round/>
                  <a:headEnd/>
                  <a:tailEnd/>
                </a:ln>
                <a:extLst/>
              </p:spPr>
              <p:txBody>
                <a:bodyPr/>
                <a:lstStyle/>
                <a:p>
                  <a:pPr algn="ctr">
                    <a:defRPr/>
                  </a:pPr>
                  <a:endParaRPr lang="en-AU" dirty="0">
                    <a:cs typeface="+mn-cs"/>
                  </a:endParaRPr>
                </a:p>
              </p:txBody>
            </p:sp>
            <p:sp>
              <p:nvSpPr>
                <p:cNvPr id="3108" name="Line 20"/>
                <p:cNvSpPr>
                  <a:spLocks noChangeShapeType="1"/>
                </p:cNvSpPr>
                <p:nvPr/>
              </p:nvSpPr>
              <p:spPr bwMode="auto">
                <a:xfrm>
                  <a:off x="393" y="1617"/>
                  <a:ext cx="0" cy="29"/>
                </a:xfrm>
                <a:prstGeom prst="line">
                  <a:avLst/>
                </a:prstGeom>
                <a:noFill/>
                <a:ln w="28575">
                  <a:solidFill>
                    <a:schemeClr val="tx2">
                      <a:lumMod val="60000"/>
                      <a:lumOff val="40000"/>
                    </a:schemeClr>
                  </a:solidFill>
                  <a:round/>
                  <a:headEnd/>
                  <a:tailEnd/>
                </a:ln>
                <a:extLst/>
              </p:spPr>
              <p:txBody>
                <a:bodyPr/>
                <a:lstStyle/>
                <a:p>
                  <a:pPr algn="ctr">
                    <a:defRPr/>
                  </a:pPr>
                  <a:endParaRPr lang="en-AU" dirty="0">
                    <a:cs typeface="+mn-cs"/>
                  </a:endParaRPr>
                </a:p>
              </p:txBody>
            </p:sp>
          </p:grpSp>
        </p:grpSp>
        <p:grpSp>
          <p:nvGrpSpPr>
            <p:cNvPr id="18454" name="Group 74"/>
            <p:cNvGrpSpPr>
              <a:grpSpLocks/>
            </p:cNvGrpSpPr>
            <p:nvPr/>
          </p:nvGrpSpPr>
          <p:grpSpPr bwMode="auto">
            <a:xfrm>
              <a:off x="5932488" y="1381126"/>
              <a:ext cx="1600200" cy="1736726"/>
              <a:chOff x="3696" y="708"/>
              <a:chExt cx="1008" cy="1094"/>
            </a:xfrm>
          </p:grpSpPr>
          <p:grpSp>
            <p:nvGrpSpPr>
              <p:cNvPr id="18455" name="Group 70"/>
              <p:cNvGrpSpPr>
                <a:grpSpLocks/>
              </p:cNvGrpSpPr>
              <p:nvPr/>
            </p:nvGrpSpPr>
            <p:grpSpPr bwMode="auto">
              <a:xfrm>
                <a:off x="3696" y="708"/>
                <a:ext cx="1008" cy="1094"/>
                <a:chOff x="3384" y="345"/>
                <a:chExt cx="1008" cy="1094"/>
              </a:xfrm>
            </p:grpSpPr>
            <p:sp>
              <p:nvSpPr>
                <p:cNvPr id="18459" name="AutoShape 22"/>
                <p:cNvSpPr>
                  <a:spLocks noChangeArrowheads="1"/>
                </p:cNvSpPr>
                <p:nvPr/>
              </p:nvSpPr>
              <p:spPr bwMode="auto">
                <a:xfrm>
                  <a:off x="3384" y="345"/>
                  <a:ext cx="1008" cy="363"/>
                </a:xfrm>
                <a:prstGeom prst="roundRect">
                  <a:avLst>
                    <a:gd name="adj" fmla="val 16667"/>
                  </a:avLst>
                </a:prstGeom>
                <a:solidFill>
                  <a:srgbClr val="4F81BD"/>
                </a:solidFill>
                <a:ln w="9525">
                  <a:noFill/>
                  <a:round/>
                  <a:headEnd/>
                  <a:tailEnd/>
                </a:ln>
              </p:spPr>
              <p:txBody>
                <a:bodyPr/>
                <a:lstStyle/>
                <a:p>
                  <a:pPr algn="ctr"/>
                  <a:endParaRPr lang="en-AU" sz="800" b="1">
                    <a:solidFill>
                      <a:srgbClr val="FFFFFF"/>
                    </a:solidFill>
                    <a:cs typeface="Mangal" pitchFamily="18" charset="0"/>
                  </a:endParaRPr>
                </a:p>
                <a:p>
                  <a:pPr algn="ctr"/>
                  <a:r>
                    <a:rPr lang="en-AU" sz="1600" b="1">
                      <a:solidFill>
                        <a:srgbClr val="FFFFFF"/>
                      </a:solidFill>
                      <a:cs typeface="Mangal" pitchFamily="18" charset="0"/>
                    </a:rPr>
                    <a:t>Humanitarian</a:t>
                  </a:r>
                  <a:endParaRPr lang="en-AU"/>
                </a:p>
              </p:txBody>
            </p:sp>
            <p:sp>
              <p:nvSpPr>
                <p:cNvPr id="3101" name="AutoShape 23"/>
                <p:cNvSpPr>
                  <a:spLocks noChangeArrowheads="1"/>
                </p:cNvSpPr>
                <p:nvPr/>
              </p:nvSpPr>
              <p:spPr bwMode="auto">
                <a:xfrm>
                  <a:off x="3601" y="1125"/>
                  <a:ext cx="791" cy="314"/>
                </a:xfrm>
                <a:prstGeom prst="roundRect">
                  <a:avLst>
                    <a:gd name="adj" fmla="val 16667"/>
                  </a:avLst>
                </a:prstGeom>
                <a:solidFill>
                  <a:srgbClr val="FFFFFF"/>
                </a:solidFill>
                <a:ln w="28575">
                  <a:solidFill>
                    <a:schemeClr val="tx2">
                      <a:lumMod val="60000"/>
                      <a:lumOff val="40000"/>
                    </a:schemeClr>
                  </a:solidFill>
                  <a:round/>
                  <a:headEnd/>
                  <a:tailEnd/>
                </a:ln>
              </p:spPr>
              <p:txBody>
                <a:bodyPr/>
                <a:lstStyle/>
                <a:p>
                  <a:pPr algn="ctr">
                    <a:defRPr/>
                  </a:pPr>
                  <a:r>
                    <a:rPr lang="en-AU" sz="1200" dirty="0">
                      <a:ea typeface="Mangal" pitchFamily="2"/>
                      <a:cs typeface="Mangal" pitchFamily="2"/>
                    </a:rPr>
                    <a:t>Annual planning</a:t>
                  </a:r>
                </a:p>
                <a:p>
                  <a:pPr algn="ctr">
                    <a:defRPr/>
                  </a:pPr>
                  <a:endParaRPr lang="en-AU" dirty="0">
                    <a:cs typeface="+mn-cs"/>
                  </a:endParaRPr>
                </a:p>
              </p:txBody>
            </p:sp>
            <p:sp>
              <p:nvSpPr>
                <p:cNvPr id="3102" name="AutoShape 24"/>
                <p:cNvSpPr>
                  <a:spLocks noChangeArrowheads="1"/>
                </p:cNvSpPr>
                <p:nvPr/>
              </p:nvSpPr>
              <p:spPr bwMode="auto">
                <a:xfrm>
                  <a:off x="3601" y="758"/>
                  <a:ext cx="791" cy="314"/>
                </a:xfrm>
                <a:prstGeom prst="roundRect">
                  <a:avLst>
                    <a:gd name="adj" fmla="val 16667"/>
                  </a:avLst>
                </a:prstGeom>
                <a:solidFill>
                  <a:srgbClr val="FFFFFF"/>
                </a:solidFill>
                <a:ln w="28575">
                  <a:solidFill>
                    <a:schemeClr val="tx2">
                      <a:lumMod val="60000"/>
                      <a:lumOff val="40000"/>
                    </a:schemeClr>
                  </a:solidFill>
                  <a:round/>
                  <a:headEnd/>
                  <a:tailEnd/>
                </a:ln>
              </p:spPr>
              <p:txBody>
                <a:bodyPr/>
                <a:lstStyle/>
                <a:p>
                  <a:pPr algn="ctr">
                    <a:defRPr/>
                  </a:pPr>
                  <a:r>
                    <a:rPr lang="en-AU" sz="1200" dirty="0">
                      <a:ea typeface="Mangal" pitchFamily="2"/>
                      <a:cs typeface="Mangal" pitchFamily="2"/>
                    </a:rPr>
                    <a:t>Set by Government</a:t>
                  </a:r>
                </a:p>
                <a:p>
                  <a:pPr algn="ctr">
                    <a:defRPr/>
                  </a:pPr>
                  <a:endParaRPr lang="en-AU" dirty="0">
                    <a:cs typeface="+mn-cs"/>
                  </a:endParaRPr>
                </a:p>
              </p:txBody>
            </p:sp>
            <p:sp>
              <p:nvSpPr>
                <p:cNvPr id="3104" name="Line 62"/>
                <p:cNvSpPr>
                  <a:spLocks noChangeShapeType="1"/>
                </p:cNvSpPr>
                <p:nvPr/>
              </p:nvSpPr>
              <p:spPr bwMode="auto">
                <a:xfrm>
                  <a:off x="3515" y="709"/>
                  <a:ext cx="0" cy="589"/>
                </a:xfrm>
                <a:prstGeom prst="line">
                  <a:avLst/>
                </a:prstGeom>
                <a:noFill/>
                <a:ln w="25400">
                  <a:solidFill>
                    <a:schemeClr val="tx2">
                      <a:lumMod val="60000"/>
                      <a:lumOff val="40000"/>
                    </a:schemeClr>
                  </a:solidFill>
                  <a:round/>
                  <a:headEnd/>
                  <a:tailEnd/>
                </a:ln>
                <a:extLst/>
              </p:spPr>
              <p:txBody>
                <a:bodyPr/>
                <a:lstStyle/>
                <a:p>
                  <a:pPr algn="ctr">
                    <a:defRPr/>
                  </a:pPr>
                  <a:endParaRPr lang="en-AU" dirty="0">
                    <a:cs typeface="+mn-cs"/>
                  </a:endParaRPr>
                </a:p>
              </p:txBody>
            </p:sp>
          </p:grpSp>
          <p:sp>
            <p:nvSpPr>
              <p:cNvPr id="3097" name="Line 67"/>
              <p:cNvSpPr>
                <a:spLocks noChangeShapeType="1"/>
              </p:cNvSpPr>
              <p:nvPr/>
            </p:nvSpPr>
            <p:spPr bwMode="auto">
              <a:xfrm>
                <a:off x="3833" y="1661"/>
                <a:ext cx="72" cy="0"/>
              </a:xfrm>
              <a:prstGeom prst="line">
                <a:avLst/>
              </a:prstGeom>
              <a:noFill/>
              <a:ln w="28575">
                <a:solidFill>
                  <a:schemeClr val="tx2">
                    <a:lumMod val="60000"/>
                    <a:lumOff val="40000"/>
                  </a:schemeClr>
                </a:solidFill>
                <a:round/>
                <a:headEnd/>
                <a:tailEnd/>
              </a:ln>
              <a:extLst/>
            </p:spPr>
            <p:txBody>
              <a:bodyPr/>
              <a:lstStyle/>
              <a:p>
                <a:pPr algn="ctr">
                  <a:defRPr/>
                </a:pPr>
                <a:endParaRPr lang="en-AU" dirty="0">
                  <a:cs typeface="+mn-cs"/>
                </a:endParaRPr>
              </a:p>
            </p:txBody>
          </p:sp>
          <p:sp>
            <p:nvSpPr>
              <p:cNvPr id="3098" name="Line 68"/>
              <p:cNvSpPr>
                <a:spLocks noChangeShapeType="1"/>
              </p:cNvSpPr>
              <p:nvPr/>
            </p:nvSpPr>
            <p:spPr bwMode="auto">
              <a:xfrm flipH="1" flipV="1">
                <a:off x="3827" y="1661"/>
                <a:ext cx="0" cy="0"/>
              </a:xfrm>
              <a:prstGeom prst="line">
                <a:avLst/>
              </a:prstGeom>
              <a:noFill/>
              <a:ln w="28575">
                <a:solidFill>
                  <a:schemeClr val="tx2">
                    <a:lumMod val="60000"/>
                    <a:lumOff val="40000"/>
                  </a:schemeClr>
                </a:solidFill>
                <a:round/>
                <a:headEnd/>
                <a:tailEnd/>
              </a:ln>
              <a:extLst/>
            </p:spPr>
            <p:txBody>
              <a:bodyPr/>
              <a:lstStyle/>
              <a:p>
                <a:pPr algn="ctr">
                  <a:defRPr/>
                </a:pPr>
                <a:endParaRPr lang="en-AU" dirty="0">
                  <a:cs typeface="+mn-cs"/>
                </a:endParaRPr>
              </a:p>
            </p:txBody>
          </p:sp>
          <p:sp>
            <p:nvSpPr>
              <p:cNvPr id="3099" name="Line 69"/>
              <p:cNvSpPr>
                <a:spLocks noChangeShapeType="1"/>
              </p:cNvSpPr>
              <p:nvPr/>
            </p:nvSpPr>
            <p:spPr bwMode="auto">
              <a:xfrm>
                <a:off x="3833" y="1253"/>
                <a:ext cx="72" cy="0"/>
              </a:xfrm>
              <a:prstGeom prst="line">
                <a:avLst/>
              </a:prstGeom>
              <a:noFill/>
              <a:ln w="28575">
                <a:solidFill>
                  <a:schemeClr val="tx2">
                    <a:lumMod val="60000"/>
                    <a:lumOff val="40000"/>
                  </a:schemeClr>
                </a:solidFill>
                <a:round/>
                <a:headEnd/>
                <a:tailEnd/>
              </a:ln>
              <a:extLst/>
            </p:spPr>
            <p:txBody>
              <a:bodyPr/>
              <a:lstStyle/>
              <a:p>
                <a:pPr algn="ctr">
                  <a:defRPr/>
                </a:pPr>
                <a:endParaRPr lang="en-AU" dirty="0">
                  <a:cs typeface="+mn-cs"/>
                </a:endParaRPr>
              </a:p>
            </p:txBody>
          </p:sp>
        </p:grpSp>
      </p:grpSp>
      <p:sp>
        <p:nvSpPr>
          <p:cNvPr id="18450" name="AutoShape 33"/>
          <p:cNvSpPr>
            <a:spLocks noChangeArrowheads="1"/>
          </p:cNvSpPr>
          <p:nvPr/>
        </p:nvSpPr>
        <p:spPr bwMode="auto">
          <a:xfrm>
            <a:off x="3563938" y="3824288"/>
            <a:ext cx="2087562" cy="546100"/>
          </a:xfrm>
          <a:prstGeom prst="roundRect">
            <a:avLst>
              <a:gd name="adj" fmla="val 16667"/>
            </a:avLst>
          </a:prstGeom>
          <a:solidFill>
            <a:srgbClr val="FFFFFF"/>
          </a:solidFill>
          <a:ln w="28575" algn="ctr">
            <a:solidFill>
              <a:schemeClr val="tx2"/>
            </a:solidFill>
            <a:round/>
            <a:headEnd/>
            <a:tailEnd/>
          </a:ln>
        </p:spPr>
        <p:txBody>
          <a:bodyPr/>
          <a:lstStyle/>
          <a:p>
            <a:pPr algn="ctr"/>
            <a:r>
              <a:rPr lang="en-AU" sz="1400">
                <a:cs typeface="Mangal" pitchFamily="18" charset="0"/>
              </a:rPr>
              <a:t>Annual planning </a:t>
            </a:r>
            <a:br>
              <a:rPr lang="en-AU" sz="1400">
                <a:cs typeface="Mangal" pitchFamily="18" charset="0"/>
              </a:rPr>
            </a:br>
            <a:r>
              <a:rPr lang="en-AU" sz="1400">
                <a:cs typeface="Mangal" pitchFamily="18" charset="0"/>
              </a:rPr>
              <a:t>for Federal Budget</a:t>
            </a:r>
          </a:p>
          <a:p>
            <a:pPr algn="ctr"/>
            <a:endParaRPr lang="en-AU" sz="1400" b="1">
              <a:cs typeface="Mangal" pitchFamily="18" charset="0"/>
            </a:endParaRPr>
          </a:p>
        </p:txBody>
      </p:sp>
      <p:sp>
        <p:nvSpPr>
          <p:cNvPr id="18451" name="Line 28"/>
          <p:cNvSpPr>
            <a:spLocks noChangeShapeType="1"/>
          </p:cNvSpPr>
          <p:nvPr/>
        </p:nvSpPr>
        <p:spPr bwMode="auto">
          <a:xfrm>
            <a:off x="3348038" y="3213100"/>
            <a:ext cx="0" cy="1008063"/>
          </a:xfrm>
          <a:prstGeom prst="line">
            <a:avLst/>
          </a:prstGeom>
          <a:noFill/>
          <a:ln w="25400">
            <a:solidFill>
              <a:schemeClr val="tx2"/>
            </a:solidFill>
            <a:round/>
            <a:headEnd/>
            <a:tailEnd/>
          </a:ln>
        </p:spPr>
        <p:txBody>
          <a:bodyPr/>
          <a:lstStyle/>
          <a:p>
            <a:endParaRPr lang="en-US"/>
          </a:p>
        </p:txBody>
      </p:sp>
      <p:sp>
        <p:nvSpPr>
          <p:cNvPr id="18452" name="Line 31"/>
          <p:cNvSpPr>
            <a:spLocks noChangeShapeType="1"/>
          </p:cNvSpPr>
          <p:nvPr/>
        </p:nvSpPr>
        <p:spPr bwMode="auto">
          <a:xfrm>
            <a:off x="3321050" y="3378200"/>
            <a:ext cx="176213" cy="14288"/>
          </a:xfrm>
          <a:prstGeom prst="line">
            <a:avLst/>
          </a:prstGeom>
          <a:noFill/>
          <a:ln w="28575">
            <a:solidFill>
              <a:schemeClr val="tx2"/>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457200" y="274638"/>
            <a:ext cx="7427913" cy="777875"/>
          </a:xfrm>
          <a:noFill/>
          <a:ln>
            <a:miter lim="800000"/>
            <a:headEnd/>
            <a:tailEnd/>
          </a:ln>
        </p:spPr>
        <p:txBody>
          <a:bodyPr vert="horz" wrap="square" lIns="91440" tIns="45720" rIns="91440" bIns="45720" numCol="1" anchor="t" anchorCtr="0" compatLnSpc="1">
            <a:prstTxWarp prst="textNoShape">
              <a:avLst/>
            </a:prstTxWarp>
          </a:bodyPr>
          <a:lstStyle/>
          <a:p>
            <a:r>
              <a:rPr lang="en-AU" sz="2800" smtClean="0"/>
              <a:t>Permanent Migration Program</a:t>
            </a:r>
          </a:p>
        </p:txBody>
      </p:sp>
      <p:pic>
        <p:nvPicPr>
          <p:cNvPr id="20482" name="Picture 2"/>
          <p:cNvPicPr>
            <a:picLocks noGrp="1" noChangeAspect="1" noChangeArrowheads="1"/>
          </p:cNvPicPr>
          <p:nvPr>
            <p:ph sz="half" idx="2"/>
          </p:nvPr>
        </p:nvPicPr>
        <p:blipFill>
          <a:blip r:embed="rId3"/>
          <a:srcRect/>
          <a:stretch>
            <a:fillRect/>
          </a:stretch>
        </p:blipFill>
        <p:spPr bwMode="auto">
          <a:xfrm>
            <a:off x="611188" y="981075"/>
            <a:ext cx="4040187" cy="3465513"/>
          </a:xfrm>
          <a:noFill/>
          <a:ln>
            <a:miter lim="800000"/>
            <a:headEnd/>
            <a:tailEnd/>
          </a:ln>
        </p:spPr>
      </p:pic>
      <p:pic>
        <p:nvPicPr>
          <p:cNvPr id="20483" name="Picture 3"/>
          <p:cNvPicPr>
            <a:picLocks noGrp="1" noChangeAspect="1" noChangeArrowheads="1"/>
          </p:cNvPicPr>
          <p:nvPr>
            <p:ph sz="quarter" idx="4"/>
          </p:nvPr>
        </p:nvPicPr>
        <p:blipFill>
          <a:blip r:embed="rId4"/>
          <a:srcRect/>
          <a:stretch>
            <a:fillRect/>
          </a:stretch>
        </p:blipFill>
        <p:spPr bwMode="auto">
          <a:xfrm>
            <a:off x="5003800" y="908050"/>
            <a:ext cx="3773488" cy="3603625"/>
          </a:xfrm>
          <a:noFill/>
          <a:ln>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800" smtClean="0"/>
              <a:t>Empirical studies used CGE in Australia</a:t>
            </a:r>
          </a:p>
        </p:txBody>
      </p:sp>
      <p:sp>
        <p:nvSpPr>
          <p:cNvPr id="3" name="Content Placeholder 2"/>
          <p:cNvSpPr>
            <a:spLocks noGrp="1"/>
          </p:cNvSpPr>
          <p:nvPr>
            <p:ph idx="1"/>
          </p:nvPr>
        </p:nvSpPr>
        <p:spPr>
          <a:xfrm>
            <a:off x="395288" y="836613"/>
            <a:ext cx="8353425" cy="5688012"/>
          </a:xfrm>
        </p:spPr>
        <p:txBody>
          <a:bodyPr/>
          <a:lstStyle/>
          <a:p>
            <a:pPr marL="0" indent="0" eaLnBrk="1" hangingPunct="1">
              <a:spcBef>
                <a:spcPct val="0"/>
              </a:spcBef>
              <a:buFontTx/>
              <a:buNone/>
              <a:defRPr/>
            </a:pPr>
            <a:r>
              <a:rPr lang="en-AU" sz="1800" kern="1200" dirty="0">
                <a:solidFill>
                  <a:srgbClr val="000000"/>
                </a:solidFill>
              </a:rPr>
              <a:t>What have the </a:t>
            </a:r>
            <a:r>
              <a:rPr lang="en-AU" sz="1800" kern="1200" dirty="0" smtClean="0">
                <a:solidFill>
                  <a:srgbClr val="000000"/>
                </a:solidFill>
              </a:rPr>
              <a:t>Australian </a:t>
            </a:r>
            <a:r>
              <a:rPr lang="en-AU" sz="1800" kern="1200" dirty="0">
                <a:solidFill>
                  <a:srgbClr val="000000"/>
                </a:solidFill>
              </a:rPr>
              <a:t>migration modelling found?</a:t>
            </a:r>
          </a:p>
          <a:p>
            <a:pPr marL="0" indent="0" eaLnBrk="1" hangingPunct="1">
              <a:spcBef>
                <a:spcPct val="0"/>
              </a:spcBef>
              <a:buFontTx/>
              <a:buNone/>
              <a:defRPr/>
            </a:pPr>
            <a:endParaRPr lang="en-AU" sz="1800" kern="1200" dirty="0" smtClean="0">
              <a:solidFill>
                <a:srgbClr val="000000"/>
              </a:solidFill>
            </a:endParaRPr>
          </a:p>
          <a:p>
            <a:pPr marL="0" indent="0" eaLnBrk="1" hangingPunct="1">
              <a:spcBef>
                <a:spcPct val="0"/>
              </a:spcBef>
              <a:buFontTx/>
              <a:buNone/>
              <a:defRPr/>
            </a:pPr>
            <a:r>
              <a:rPr lang="en-AU" sz="1800" kern="1200" dirty="0" smtClean="0">
                <a:solidFill>
                  <a:srgbClr val="000000"/>
                </a:solidFill>
              </a:rPr>
              <a:t>The </a:t>
            </a:r>
            <a:r>
              <a:rPr lang="en-AU" sz="1800" kern="1200" dirty="0">
                <a:solidFill>
                  <a:srgbClr val="000000"/>
                </a:solidFill>
              </a:rPr>
              <a:t>productivity commission report (2005</a:t>
            </a:r>
            <a:r>
              <a:rPr lang="en-AU" sz="1800" kern="1200" dirty="0" smtClean="0">
                <a:solidFill>
                  <a:srgbClr val="000000"/>
                </a:solidFill>
              </a:rPr>
              <a:t>) using the MONASH Model found that </a:t>
            </a:r>
            <a:r>
              <a:rPr lang="en-AU" sz="1800" kern="1200" dirty="0">
                <a:solidFill>
                  <a:srgbClr val="000000"/>
                </a:solidFill>
              </a:rPr>
              <a:t>the skilled migration intake increase </a:t>
            </a:r>
            <a:r>
              <a:rPr lang="en-AU" sz="1800" kern="1200" dirty="0" smtClean="0">
                <a:solidFill>
                  <a:srgbClr val="000000"/>
                </a:solidFill>
              </a:rPr>
              <a:t>of 50</a:t>
            </a:r>
            <a:r>
              <a:rPr lang="en-AU" sz="1800" kern="1200" dirty="0">
                <a:solidFill>
                  <a:srgbClr val="000000"/>
                </a:solidFill>
              </a:rPr>
              <a:t>% from 2004-05 level had a positive overall impacts but impacts were minimal. </a:t>
            </a:r>
          </a:p>
          <a:p>
            <a:pPr marL="0" indent="0" eaLnBrk="1" hangingPunct="1">
              <a:spcBef>
                <a:spcPct val="0"/>
              </a:spcBef>
              <a:buFontTx/>
              <a:buNone/>
              <a:defRPr/>
            </a:pPr>
            <a:endParaRPr lang="en-AU" sz="1800" kern="1200" dirty="0">
              <a:solidFill>
                <a:srgbClr val="000000"/>
              </a:solidFill>
            </a:endParaRPr>
          </a:p>
          <a:p>
            <a:pPr marL="0" indent="0" eaLnBrk="1" hangingPunct="1">
              <a:spcBef>
                <a:spcPct val="0"/>
              </a:spcBef>
              <a:buFontTx/>
              <a:buNone/>
              <a:defRPr/>
            </a:pPr>
            <a:r>
              <a:rPr lang="en-AU" sz="1800" kern="1200" dirty="0" smtClean="0">
                <a:solidFill>
                  <a:srgbClr val="000000"/>
                </a:solidFill>
              </a:rPr>
              <a:t>Giesecke (2006) used </a:t>
            </a:r>
            <a:r>
              <a:rPr lang="en-AU" sz="1800" kern="1200" dirty="0">
                <a:solidFill>
                  <a:srgbClr val="000000"/>
                </a:solidFill>
              </a:rPr>
              <a:t>MONASH dynamic equilibrium model to examine the economic impact of a 50% increase in the skilled migrant intake and found that </a:t>
            </a:r>
            <a:r>
              <a:rPr lang="en-AU" sz="1800" kern="1200" dirty="0" smtClean="0">
                <a:solidFill>
                  <a:srgbClr val="000000"/>
                </a:solidFill>
              </a:rPr>
              <a:t>main aim </a:t>
            </a:r>
            <a:r>
              <a:rPr lang="en-AU" sz="1800" kern="1200" dirty="0">
                <a:solidFill>
                  <a:srgbClr val="000000"/>
                </a:solidFill>
              </a:rPr>
              <a:t>of the policy is to increase the scale of the economy. </a:t>
            </a:r>
            <a:endParaRPr lang="en-AU" sz="1800" kern="1200" dirty="0" smtClean="0">
              <a:solidFill>
                <a:srgbClr val="000000"/>
              </a:solidFill>
            </a:endParaRPr>
          </a:p>
          <a:p>
            <a:pPr marL="0" indent="0" eaLnBrk="1" hangingPunct="1">
              <a:spcBef>
                <a:spcPct val="0"/>
              </a:spcBef>
              <a:buFontTx/>
              <a:buNone/>
              <a:defRPr/>
            </a:pPr>
            <a:endParaRPr lang="en-AU" sz="1800" kern="1200" dirty="0" smtClean="0">
              <a:solidFill>
                <a:srgbClr val="000000"/>
              </a:solidFill>
            </a:endParaRPr>
          </a:p>
          <a:p>
            <a:pPr marL="0" indent="0" eaLnBrk="1" hangingPunct="1">
              <a:spcBef>
                <a:spcPct val="0"/>
              </a:spcBef>
              <a:buFontTx/>
              <a:buNone/>
              <a:defRPr/>
            </a:pPr>
            <a:r>
              <a:rPr lang="en-AU" sz="1800" kern="1200" dirty="0" smtClean="0">
                <a:solidFill>
                  <a:srgbClr val="000000"/>
                </a:solidFill>
              </a:rPr>
              <a:t>ACIL Tasman (2011) used GTAP model to examine the potential economy wide impact of changes to skilled migration. The study found that improving the integration and flexibility of the skilled migrant workforce will produce substantial economic benefits. </a:t>
            </a:r>
            <a:endParaRPr lang="en-AU" sz="1800" kern="1200" dirty="0">
              <a:solidFill>
                <a:srgbClr val="000000"/>
              </a:solidFill>
            </a:endParaRPr>
          </a:p>
          <a:p>
            <a:pPr marL="0" indent="0" eaLnBrk="1" hangingPunct="1">
              <a:spcBef>
                <a:spcPct val="0"/>
              </a:spcBef>
              <a:buFontTx/>
              <a:buNone/>
              <a:defRPr/>
            </a:pPr>
            <a:endParaRPr lang="en-AU" sz="1800" kern="1200" dirty="0">
              <a:solidFill>
                <a:srgbClr val="000000"/>
              </a:solidFill>
            </a:endParaRPr>
          </a:p>
          <a:p>
            <a:pPr>
              <a:defRPr/>
            </a:pP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468313" y="692150"/>
            <a:ext cx="5256212" cy="433388"/>
          </a:xfrm>
          <a:noFill/>
          <a:ln>
            <a:miter lim="800000"/>
            <a:headEnd/>
            <a:tailEnd/>
          </a:ln>
        </p:spPr>
        <p:txBody>
          <a:bodyPr vert="horz" wrap="square" lIns="91440" tIns="45720" rIns="91440" bIns="45720" numCol="1" anchor="t" anchorCtr="0" compatLnSpc="1">
            <a:prstTxWarp prst="textNoShape">
              <a:avLst/>
            </a:prstTxWarp>
          </a:bodyPr>
          <a:lstStyle/>
          <a:p>
            <a:r>
              <a:rPr lang="en-AU" sz="1800" smtClean="0">
                <a:solidFill>
                  <a:schemeClr val="bg1"/>
                </a:solidFill>
              </a:rPr>
              <a:t>the DIAC-TEdd</a:t>
            </a:r>
            <a:br>
              <a:rPr lang="en-AU" sz="1800" smtClean="0">
                <a:solidFill>
                  <a:schemeClr val="bg1"/>
                </a:solidFill>
              </a:rPr>
            </a:br>
            <a:r>
              <a:rPr lang="en-AU" sz="1800" smtClean="0">
                <a:solidFill>
                  <a:schemeClr val="bg1"/>
                </a:solidFill>
              </a:rPr>
              <a:t>Description of the DIAC-TERM</a:t>
            </a:r>
            <a:br>
              <a:rPr lang="en-AU" sz="1800" smtClean="0">
                <a:solidFill>
                  <a:schemeClr val="bg1"/>
                </a:solidFill>
              </a:rPr>
            </a:br>
            <a:r>
              <a:rPr lang="en-AU" sz="1800" smtClean="0">
                <a:solidFill>
                  <a:schemeClr val="bg1"/>
                </a:solidFill>
              </a:rPr>
              <a:t>Description of the DIAC-TERM</a:t>
            </a:r>
            <a:br>
              <a:rPr lang="en-AU" sz="1800" smtClean="0">
                <a:solidFill>
                  <a:schemeClr val="bg1"/>
                </a:solidFill>
              </a:rPr>
            </a:br>
            <a:endParaRPr lang="en-AU" sz="1800" smtClean="0"/>
          </a:p>
        </p:txBody>
      </p:sp>
      <p:sp>
        <p:nvSpPr>
          <p:cNvPr id="3" name="Content Placeholder 2"/>
          <p:cNvSpPr>
            <a:spLocks noGrp="1"/>
          </p:cNvSpPr>
          <p:nvPr>
            <p:ph idx="1"/>
          </p:nvPr>
        </p:nvSpPr>
        <p:spPr>
          <a:xfrm>
            <a:off x="395288" y="1341438"/>
            <a:ext cx="8064500" cy="3671887"/>
          </a:xfrm>
        </p:spPr>
        <p:txBody>
          <a:bodyPr/>
          <a:lstStyle/>
          <a:p>
            <a:pPr>
              <a:defRPr/>
            </a:pPr>
            <a:r>
              <a:rPr lang="en-AU" sz="1800" kern="1200" dirty="0" smtClean="0">
                <a:solidFill>
                  <a:srgbClr val="000000"/>
                </a:solidFill>
              </a:rPr>
              <a:t>A simple way of understanding the DIAC-TERM model is to view it in two components.</a:t>
            </a:r>
          </a:p>
          <a:p>
            <a:pPr>
              <a:buFont typeface="Arial" pitchFamily="34" charset="0"/>
              <a:buChar char="•"/>
              <a:defRPr/>
            </a:pPr>
            <a:r>
              <a:rPr lang="en-AU" sz="1800" kern="1200" dirty="0" smtClean="0">
                <a:solidFill>
                  <a:srgbClr val="000000"/>
                </a:solidFill>
              </a:rPr>
              <a:t>The TERM components largely determines labour demand by occupation and region; and</a:t>
            </a:r>
          </a:p>
          <a:p>
            <a:pPr>
              <a:buFont typeface="Arial" pitchFamily="34" charset="0"/>
              <a:buChar char="•"/>
              <a:defRPr/>
            </a:pPr>
            <a:r>
              <a:rPr lang="en-AU" sz="1800" kern="1200" dirty="0" smtClean="0">
                <a:solidFill>
                  <a:srgbClr val="000000"/>
                </a:solidFill>
              </a:rPr>
              <a:t>The labour supply component largely determines labour supply by occupation and region.</a:t>
            </a:r>
          </a:p>
          <a:p>
            <a:pPr>
              <a:buFont typeface="Arial" pitchFamily="34" charset="0"/>
              <a:buChar char="•"/>
              <a:defRPr/>
            </a:pPr>
            <a:r>
              <a:rPr lang="en-AU" sz="1800" kern="1200" dirty="0" smtClean="0">
                <a:solidFill>
                  <a:srgbClr val="000000"/>
                </a:solidFill>
              </a:rPr>
              <a:t>The two components are linked within</a:t>
            </a:r>
            <a:r>
              <a:rPr lang="en-AU" kern="1200" dirty="0" smtClean="0">
                <a:solidFill>
                  <a:srgbClr val="000000"/>
                </a:solidFill>
              </a:rPr>
              <a:t> </a:t>
            </a:r>
            <a:r>
              <a:rPr lang="en-AU" sz="1800" kern="1200" dirty="0" smtClean="0">
                <a:solidFill>
                  <a:srgbClr val="000000"/>
                </a:solidFill>
              </a:rPr>
              <a:t>DIAC-TERM model by markets by occupation and region.</a:t>
            </a:r>
          </a:p>
          <a:p>
            <a:pPr>
              <a:buFont typeface="Arial" pitchFamily="34" charset="0"/>
              <a:buChar char="•"/>
              <a:defRPr/>
            </a:pPr>
            <a:r>
              <a:rPr lang="en-AU" sz="1800" kern="1200" dirty="0" smtClean="0">
                <a:solidFill>
                  <a:srgbClr val="000000"/>
                </a:solidFill>
              </a:rPr>
              <a:t>The equations of the TERM model are broadly similar to those of other CGE models. </a:t>
            </a:r>
          </a:p>
          <a:p>
            <a:pPr>
              <a:defRPr/>
            </a:pPr>
            <a:endParaRPr lang="en-AU" sz="1000" dirty="0"/>
          </a:p>
        </p:txBody>
      </p:sp>
      <p:sp>
        <p:nvSpPr>
          <p:cNvPr id="24579" name="Title 1"/>
          <p:cNvSpPr txBox="1">
            <a:spLocks/>
          </p:cNvSpPr>
          <p:nvPr/>
        </p:nvSpPr>
        <p:spPr bwMode="auto">
          <a:xfrm>
            <a:off x="1258888" y="0"/>
            <a:ext cx="4897437" cy="333375"/>
          </a:xfrm>
          <a:prstGeom prst="rect">
            <a:avLst/>
          </a:prstGeom>
          <a:noFill/>
          <a:ln w="9525">
            <a:noFill/>
            <a:miter lim="800000"/>
            <a:headEnd/>
            <a:tailEnd/>
          </a:ln>
        </p:spPr>
        <p:txBody>
          <a:bodyPr/>
          <a:lstStyle/>
          <a:p>
            <a:pPr algn="r" eaLnBrk="0" hangingPunct="0"/>
            <a:endParaRPr lang="en-AU" sz="2000">
              <a:solidFill>
                <a:schemeClr val="bg1"/>
              </a:solidFill>
            </a:endParaRPr>
          </a:p>
        </p:txBody>
      </p:sp>
      <p:sp>
        <p:nvSpPr>
          <p:cNvPr id="24580" name="TextBox 4"/>
          <p:cNvSpPr txBox="1">
            <a:spLocks noChangeArrowheads="1"/>
          </p:cNvSpPr>
          <p:nvPr/>
        </p:nvSpPr>
        <p:spPr bwMode="auto">
          <a:xfrm>
            <a:off x="1314450" y="333375"/>
            <a:ext cx="7343775" cy="522288"/>
          </a:xfrm>
          <a:prstGeom prst="rect">
            <a:avLst/>
          </a:prstGeom>
          <a:noFill/>
          <a:ln w="9525">
            <a:noFill/>
            <a:miter lim="800000"/>
            <a:headEnd/>
            <a:tailEnd/>
          </a:ln>
        </p:spPr>
        <p:txBody>
          <a:bodyPr>
            <a:spAutoFit/>
          </a:bodyPr>
          <a:lstStyle/>
          <a:p>
            <a:r>
              <a:rPr lang="en-AU" sz="2800">
                <a:solidFill>
                  <a:schemeClr val="bg1"/>
                </a:solidFill>
              </a:rPr>
              <a:t>Description of the </a:t>
            </a:r>
          </a:p>
        </p:txBody>
      </p:sp>
      <p:sp>
        <p:nvSpPr>
          <p:cNvPr id="8" name="Title 1"/>
          <p:cNvSpPr txBox="1">
            <a:spLocks/>
          </p:cNvSpPr>
          <p:nvPr/>
        </p:nvSpPr>
        <p:spPr>
          <a:xfrm>
            <a:off x="457200" y="274638"/>
            <a:ext cx="8075613" cy="7064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AU" sz="2400" kern="0" dirty="0" smtClean="0"/>
              <a:t>DIAC-TERM model</a:t>
            </a:r>
            <a:endParaRPr lang="en-AU" sz="2400" kern="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400" smtClean="0"/>
              <a:t>Labour supply Dynamics</a:t>
            </a:r>
          </a:p>
        </p:txBody>
      </p:sp>
      <p:pic>
        <p:nvPicPr>
          <p:cNvPr id="26626" name="Picture 8"/>
          <p:cNvPicPr>
            <a:picLocks noGrp="1" noChangeAspect="1" noChangeArrowheads="1"/>
          </p:cNvPicPr>
          <p:nvPr>
            <p:ph idx="1"/>
          </p:nvPr>
        </p:nvPicPr>
        <p:blipFill>
          <a:blip r:embed="rId3"/>
          <a:srcRect/>
          <a:stretch>
            <a:fillRect/>
          </a:stretch>
        </p:blipFill>
        <p:spPr bwMode="auto">
          <a:xfrm>
            <a:off x="1258888" y="1557338"/>
            <a:ext cx="6697662" cy="3887787"/>
          </a:xfrm>
          <a:noFill/>
          <a:ln>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57200" y="274638"/>
            <a:ext cx="8075613" cy="706437"/>
          </a:xfrm>
          <a:noFill/>
          <a:ln>
            <a:miter lim="800000"/>
            <a:headEnd/>
            <a:tailEnd/>
          </a:ln>
        </p:spPr>
        <p:txBody>
          <a:bodyPr vert="horz" wrap="square" lIns="91440" tIns="45720" rIns="91440" bIns="45720" numCol="1" anchor="t" anchorCtr="0" compatLnSpc="1">
            <a:prstTxWarp prst="textNoShape">
              <a:avLst/>
            </a:prstTxWarp>
          </a:bodyPr>
          <a:lstStyle/>
          <a:p>
            <a:r>
              <a:rPr lang="en-AU" sz="2400" smtClean="0"/>
              <a:t>Advantage of DIAC-TERM</a:t>
            </a:r>
          </a:p>
        </p:txBody>
      </p:sp>
      <p:sp>
        <p:nvSpPr>
          <p:cNvPr id="28674" name="Content Placeholder 2"/>
          <p:cNvSpPr>
            <a:spLocks noGrp="1"/>
          </p:cNvSpPr>
          <p:nvPr>
            <p:ph idx="1"/>
          </p:nvPr>
        </p:nvSpPr>
        <p:spPr bwMode="auto">
          <a:xfrm>
            <a:off x="1476375" y="1268413"/>
            <a:ext cx="6911975" cy="3673475"/>
          </a:xfrm>
          <a:noFill/>
          <a:ln>
            <a:miter lim="800000"/>
            <a:headEnd/>
            <a:tailEnd/>
          </a:ln>
        </p:spPr>
        <p:txBody>
          <a:bodyPr vert="horz" wrap="square" lIns="91440" tIns="45720" rIns="91440" bIns="45720" numCol="1" anchor="t" anchorCtr="0" compatLnSpc="1">
            <a:prstTxWarp prst="textNoShape">
              <a:avLst/>
            </a:prstTxWarp>
          </a:bodyPr>
          <a:lstStyle/>
          <a:p>
            <a:r>
              <a:rPr lang="en-AU" sz="1800" smtClean="0">
                <a:solidFill>
                  <a:srgbClr val="000000"/>
                </a:solidFill>
              </a:rPr>
              <a:t>This model has a detailed account of labour supply determination.</a:t>
            </a:r>
          </a:p>
          <a:p>
            <a:r>
              <a:rPr lang="en-AU" sz="1800" smtClean="0">
                <a:solidFill>
                  <a:srgbClr val="000000"/>
                </a:solidFill>
              </a:rPr>
              <a:t>Individuals in each category plan their labour supply by solving an optimization problem. </a:t>
            </a:r>
          </a:p>
          <a:p>
            <a:r>
              <a:rPr lang="en-AU" sz="1800" smtClean="0">
                <a:solidFill>
                  <a:srgbClr val="000000"/>
                </a:solidFill>
              </a:rPr>
              <a:t>Model allows temporary and permanent migration program to meet the shortfall of skilled labour. </a:t>
            </a:r>
          </a:p>
          <a:p>
            <a:r>
              <a:rPr lang="en-AU" sz="1800" smtClean="0">
                <a:solidFill>
                  <a:srgbClr val="000000"/>
                </a:solidFill>
              </a:rPr>
              <a:t>The economic impact of immigration program from the labour supply side can be examined by using DIAC-TERM model. </a:t>
            </a:r>
          </a:p>
          <a:p>
            <a:r>
              <a:rPr lang="en-AU" sz="1800" smtClean="0">
                <a:solidFill>
                  <a:srgbClr val="000000"/>
                </a:solidFill>
              </a:rPr>
              <a:t>Different components of migration program can be considered as a source of labour supply shock. </a:t>
            </a:r>
          </a:p>
          <a:p>
            <a:r>
              <a:rPr lang="en-AU" sz="1800" smtClean="0">
                <a:solidFill>
                  <a:srgbClr val="000000"/>
                </a:solidFill>
              </a:rPr>
              <a:t>The labour supply model includes a robust labour supply choice theory.  </a:t>
            </a:r>
          </a:p>
          <a:p>
            <a:endParaRPr lang="en-AU"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sz="2800" smtClean="0"/>
              <a:t>DIAC-TERM Model Database</a:t>
            </a:r>
          </a:p>
        </p:txBody>
      </p:sp>
      <p:sp>
        <p:nvSpPr>
          <p:cNvPr id="3" name="Content Placeholder 2"/>
          <p:cNvSpPr>
            <a:spLocks noGrp="1"/>
          </p:cNvSpPr>
          <p:nvPr>
            <p:ph idx="1"/>
          </p:nvPr>
        </p:nvSpPr>
        <p:spPr>
          <a:xfrm>
            <a:off x="1619250" y="1557338"/>
            <a:ext cx="7067550" cy="4568825"/>
          </a:xfrm>
        </p:spPr>
        <p:txBody>
          <a:bodyPr/>
          <a:lstStyle/>
          <a:p>
            <a:pPr>
              <a:defRPr/>
            </a:pPr>
            <a:r>
              <a:rPr lang="en-AU" sz="1800" dirty="0">
                <a:solidFill>
                  <a:srgbClr val="000000"/>
                </a:solidFill>
              </a:rPr>
              <a:t>Input-Output data base: Regional </a:t>
            </a:r>
            <a:r>
              <a:rPr lang="en-AU" sz="1800" dirty="0" smtClean="0">
                <a:solidFill>
                  <a:srgbClr val="000000"/>
                </a:solidFill>
              </a:rPr>
              <a:t>Input-output </a:t>
            </a:r>
            <a:r>
              <a:rPr lang="en-AU" sz="1800" dirty="0">
                <a:solidFill>
                  <a:srgbClr val="000000"/>
                </a:solidFill>
              </a:rPr>
              <a:t>data and parameters</a:t>
            </a:r>
          </a:p>
          <a:p>
            <a:pPr>
              <a:defRPr/>
            </a:pPr>
            <a:r>
              <a:rPr lang="en-AU" sz="1800" dirty="0">
                <a:solidFill>
                  <a:srgbClr val="000000"/>
                </a:solidFill>
              </a:rPr>
              <a:t>Labour market database  for the labour supply module</a:t>
            </a:r>
          </a:p>
          <a:p>
            <a:pPr marL="0" indent="0">
              <a:buFontTx/>
              <a:buNone/>
              <a:defRPr/>
            </a:pPr>
            <a:endParaRPr lang="en-AU"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AC template">
  <a:themeElements>
    <a:clrScheme name="DIA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AC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A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DIAC template</Template>
  <TotalTime>741</TotalTime>
  <Words>3535</Words>
  <Application>Microsoft Office PowerPoint</Application>
  <PresentationFormat>On-screen Show (4:3)</PresentationFormat>
  <Paragraphs>286</Paragraphs>
  <Slides>23</Slides>
  <Notes>21</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Mangal</vt:lpstr>
      <vt:lpstr>Times New Roman</vt:lpstr>
      <vt:lpstr>DIAC template</vt:lpstr>
      <vt:lpstr>Microsoft Excel Chart</vt:lpstr>
      <vt:lpstr>Slide 1</vt:lpstr>
      <vt:lpstr>Slide 2</vt:lpstr>
      <vt:lpstr>Slide 3</vt:lpstr>
      <vt:lpstr>Permanent Migration Program</vt:lpstr>
      <vt:lpstr>Empirical studies used CGE in Australia</vt:lpstr>
      <vt:lpstr>the DIAC-TEdd Description of the DIAC-TERM Description of the DIAC-TERM </vt:lpstr>
      <vt:lpstr>Labour supply Dynamics</vt:lpstr>
      <vt:lpstr>Advantage of DIAC-TERM</vt:lpstr>
      <vt:lpstr>DIAC-TERM Model Database</vt:lpstr>
      <vt:lpstr>Closing the model</vt:lpstr>
      <vt:lpstr>Policy Scenarios</vt:lpstr>
      <vt:lpstr>Macro results (three simulations)</vt:lpstr>
      <vt:lpstr>Macro results (three simulations)</vt:lpstr>
      <vt:lpstr>Macro results (three Simulations)</vt:lpstr>
      <vt:lpstr>Real consumption, real investment and real GDP all Sims</vt:lpstr>
      <vt:lpstr>Export, import and the terms of trade (all Sims.)</vt:lpstr>
      <vt:lpstr>Sectoral output (32% increase)</vt:lpstr>
      <vt:lpstr>Sectoral output (2.7% increase simulation)</vt:lpstr>
      <vt:lpstr>Sectoral output (53% decrease simulation)</vt:lpstr>
      <vt:lpstr>Regional Employment (32% increase simulation)</vt:lpstr>
      <vt:lpstr>Regional Employment (2.7% increase simulation)</vt:lpstr>
      <vt:lpstr>Regional Employment (53% decrease simulation)</vt:lpstr>
      <vt:lpstr>Questions and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DIPB PowerPoint</dc:title>
  <dc:creator>prdpcl;NatComms</dc:creator>
  <cp:keywords>DIPB PowerPoint</cp:keywords>
  <cp:lastModifiedBy>george</cp:lastModifiedBy>
  <cp:revision>74</cp:revision>
  <dcterms:created xsi:type="dcterms:W3CDTF">2007-03-21T06:36:44Z</dcterms:created>
  <dcterms:modified xsi:type="dcterms:W3CDTF">2013-10-03T01:23:30Z</dcterms:modified>
  <cp:category>DIPB PowerPoint template</cp:category>
</cp:coreProperties>
</file>