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notesSlides/notesSlide19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3.xml" ContentType="application/vnd.openxmlformats-officedocument.drawingml.chart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1"/>
  </p:notesMasterIdLst>
  <p:sldIdLst>
    <p:sldId id="262" r:id="rId2"/>
    <p:sldId id="387" r:id="rId3"/>
    <p:sldId id="476" r:id="rId4"/>
    <p:sldId id="393" r:id="rId5"/>
    <p:sldId id="388" r:id="rId6"/>
    <p:sldId id="391" r:id="rId7"/>
    <p:sldId id="441" r:id="rId8"/>
    <p:sldId id="412" r:id="rId9"/>
    <p:sldId id="398" r:id="rId10"/>
    <p:sldId id="452" r:id="rId11"/>
    <p:sldId id="453" r:id="rId12"/>
    <p:sldId id="459" r:id="rId13"/>
    <p:sldId id="460" r:id="rId14"/>
    <p:sldId id="443" r:id="rId15"/>
    <p:sldId id="449" r:id="rId16"/>
    <p:sldId id="462" r:id="rId17"/>
    <p:sldId id="463" r:id="rId18"/>
    <p:sldId id="464" r:id="rId19"/>
    <p:sldId id="465" r:id="rId20"/>
    <p:sldId id="466" r:id="rId21"/>
    <p:sldId id="409" r:id="rId22"/>
    <p:sldId id="468" r:id="rId23"/>
    <p:sldId id="469" r:id="rId24"/>
    <p:sldId id="470" r:id="rId25"/>
    <p:sldId id="477" r:id="rId26"/>
    <p:sldId id="478" r:id="rId27"/>
    <p:sldId id="473" r:id="rId28"/>
    <p:sldId id="474" r:id="rId29"/>
    <p:sldId id="386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V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67" autoAdjust="0"/>
    <p:restoredTop sz="86372" autoAdjust="0"/>
  </p:normalViewPr>
  <p:slideViewPr>
    <p:cSldViewPr>
      <p:cViewPr>
        <p:scale>
          <a:sx n="70" d="100"/>
          <a:sy n="70" d="100"/>
        </p:scale>
        <p:origin x="-2814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Sheet1!$B$2:$B$12</c:f>
              <c:numCache>
                <c:formatCode>0</c:formatCode>
                <c:ptCount val="11"/>
                <c:pt idx="0">
                  <c:v>43000</c:v>
                </c:pt>
                <c:pt idx="1">
                  <c:v>45580</c:v>
                </c:pt>
                <c:pt idx="2">
                  <c:v>48314.8</c:v>
                </c:pt>
                <c:pt idx="3">
                  <c:v>51213.688000000009</c:v>
                </c:pt>
                <c:pt idx="4">
                  <c:v>54286.509280000013</c:v>
                </c:pt>
                <c:pt idx="5">
                  <c:v>57543.699836800013</c:v>
                </c:pt>
                <c:pt idx="6">
                  <c:v>61571.758825376019</c:v>
                </c:pt>
                <c:pt idx="7">
                  <c:v>65881.781943152338</c:v>
                </c:pt>
                <c:pt idx="8">
                  <c:v>70493.506679173006</c:v>
                </c:pt>
                <c:pt idx="9">
                  <c:v>75428.052146715127</c:v>
                </c:pt>
                <c:pt idx="10">
                  <c:v>80708.015796985186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Simulated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5" formatCode="0">
                  <c:v>57543.699836800013</c:v>
                </c:pt>
                <c:pt idx="6" formatCode="0">
                  <c:v>62147.195823744019</c:v>
                </c:pt>
                <c:pt idx="7" formatCode="0">
                  <c:v>67118.971489643547</c:v>
                </c:pt>
                <c:pt idx="8" formatCode="0">
                  <c:v>72488.489208815037</c:v>
                </c:pt>
                <c:pt idx="9" formatCode="0">
                  <c:v>78287.568345520252</c:v>
                </c:pt>
                <c:pt idx="10" formatCode="0">
                  <c:v>84550.573813161885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637248"/>
        <c:axId val="193634304"/>
      </c:lineChart>
      <c:catAx>
        <c:axId val="19963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634304"/>
        <c:crosses val="autoZero"/>
        <c:auto val="1"/>
        <c:lblAlgn val="ctr"/>
        <c:lblOffset val="100"/>
        <c:noMultiLvlLbl val="0"/>
      </c:catAx>
      <c:valAx>
        <c:axId val="1936343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99637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$m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Sheet1!$A$2:$A$7</c:f>
              <c:strCache>
                <c:ptCount val="6"/>
                <c:pt idx="0">
                  <c:v>BASE</c:v>
                </c:pt>
                <c:pt idx="1">
                  <c:v>AFTA</c:v>
                </c:pt>
                <c:pt idx="2">
                  <c:v>CHN</c:v>
                </c:pt>
                <c:pt idx="3">
                  <c:v>JPN</c:v>
                </c:pt>
                <c:pt idx="4">
                  <c:v>KOR</c:v>
                </c:pt>
                <c:pt idx="5">
                  <c:v>ALL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5871</c:v>
                </c:pt>
                <c:pt idx="1">
                  <c:v>4886</c:v>
                </c:pt>
                <c:pt idx="2">
                  <c:v>5319</c:v>
                </c:pt>
                <c:pt idx="3">
                  <c:v>7154</c:v>
                </c:pt>
                <c:pt idx="4">
                  <c:v>6294</c:v>
                </c:pt>
                <c:pt idx="5">
                  <c:v>2611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049664"/>
        <c:axId val="120051200"/>
      </c:barChart>
      <c:catAx>
        <c:axId val="120049664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20051200"/>
        <c:crosses val="autoZero"/>
        <c:auto val="1"/>
        <c:lblAlgn val="ctr"/>
        <c:lblOffset val="100"/>
        <c:noMultiLvlLbl val="0"/>
      </c:catAx>
      <c:valAx>
        <c:axId val="12005120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$m 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0049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57981480318624E-2"/>
          <c:y val="4.14882287384735E-2"/>
          <c:w val="0.86656253169937636"/>
          <c:h val="0.917023542523052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Sheet1!$A$2:$A$25</c:f>
              <c:strCache>
                <c:ptCount val="24"/>
                <c:pt idx="0">
                  <c:v>Rice</c:v>
                </c:pt>
                <c:pt idx="1">
                  <c:v>Vegetables fruit and nuts</c:v>
                </c:pt>
                <c:pt idx="2">
                  <c:v>Cereal grains nec</c:v>
                </c:pt>
                <c:pt idx="3">
                  <c:v>Cane sugar</c:v>
                </c:pt>
                <c:pt idx="4">
                  <c:v>Other crops</c:v>
                </c:pt>
                <c:pt idx="5">
                  <c:v>Oilseeds</c:v>
                </c:pt>
                <c:pt idx="6">
                  <c:v>Cattle</c:v>
                </c:pt>
                <c:pt idx="7">
                  <c:v>Other animal products</c:v>
                </c:pt>
                <c:pt idx="8">
                  <c:v>Raw milk</c:v>
                </c:pt>
                <c:pt idx="9">
                  <c:v>Forestry</c:v>
                </c:pt>
                <c:pt idx="10">
                  <c:v>Fishing</c:v>
                </c:pt>
                <c:pt idx="11">
                  <c:v>Petroleum and coal products</c:v>
                </c:pt>
                <c:pt idx="12">
                  <c:v>Sugar</c:v>
                </c:pt>
                <c:pt idx="13">
                  <c:v>Beef</c:v>
                </c:pt>
                <c:pt idx="14">
                  <c:v>Pork and poultry</c:v>
                </c:pt>
                <c:pt idx="15">
                  <c:v>Dairy products</c:v>
                </c:pt>
                <c:pt idx="16">
                  <c:v>Other processed agriculture</c:v>
                </c:pt>
                <c:pt idx="17">
                  <c:v>Textiles</c:v>
                </c:pt>
                <c:pt idx="18">
                  <c:v>Motor vehicles and other trans</c:v>
                </c:pt>
                <c:pt idx="19">
                  <c:v>Manufactures</c:v>
                </c:pt>
                <c:pt idx="20">
                  <c:v>Electronics</c:v>
                </c:pt>
                <c:pt idx="21">
                  <c:v>Transport &amp; communications</c:v>
                </c:pt>
                <c:pt idx="22">
                  <c:v>Business services</c:v>
                </c:pt>
                <c:pt idx="23">
                  <c:v>Services and activities NES</c:v>
                </c:pt>
              </c:strCache>
            </c:strRef>
          </c:cat>
          <c:val>
            <c:numRef>
              <c:f>Sheet1!$B$2:$B$25</c:f>
              <c:numCache>
                <c:formatCode>0</c:formatCode>
                <c:ptCount val="24"/>
                <c:pt idx="0">
                  <c:v>26.13</c:v>
                </c:pt>
                <c:pt idx="1">
                  <c:v>19.18</c:v>
                </c:pt>
                <c:pt idx="2">
                  <c:v>28.75</c:v>
                </c:pt>
                <c:pt idx="3">
                  <c:v>28.32</c:v>
                </c:pt>
                <c:pt idx="4">
                  <c:v>11.01</c:v>
                </c:pt>
                <c:pt idx="5">
                  <c:v>52.72</c:v>
                </c:pt>
                <c:pt idx="6">
                  <c:v>27.66</c:v>
                </c:pt>
                <c:pt idx="7">
                  <c:v>23.69</c:v>
                </c:pt>
                <c:pt idx="8">
                  <c:v>53.44</c:v>
                </c:pt>
                <c:pt idx="9">
                  <c:v>49.84</c:v>
                </c:pt>
                <c:pt idx="10">
                  <c:v>32.14</c:v>
                </c:pt>
                <c:pt idx="11">
                  <c:v>41.43</c:v>
                </c:pt>
                <c:pt idx="12">
                  <c:v>27.34</c:v>
                </c:pt>
                <c:pt idx="13">
                  <c:v>21.93</c:v>
                </c:pt>
                <c:pt idx="14">
                  <c:v>33.42</c:v>
                </c:pt>
                <c:pt idx="15">
                  <c:v>44.64</c:v>
                </c:pt>
                <c:pt idx="16">
                  <c:v>31.49</c:v>
                </c:pt>
                <c:pt idx="17">
                  <c:v>59.4</c:v>
                </c:pt>
                <c:pt idx="18">
                  <c:v>50.34</c:v>
                </c:pt>
                <c:pt idx="19">
                  <c:v>65.760000000000005</c:v>
                </c:pt>
                <c:pt idx="20">
                  <c:v>75.400000000000006</c:v>
                </c:pt>
                <c:pt idx="21">
                  <c:v>34.869999999999997</c:v>
                </c:pt>
                <c:pt idx="22">
                  <c:v>77.14</c:v>
                </c:pt>
                <c:pt idx="23">
                  <c:v>38.86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Sheet1!$A$2:$A$25</c:f>
              <c:strCache>
                <c:ptCount val="24"/>
                <c:pt idx="0">
                  <c:v>Rice</c:v>
                </c:pt>
                <c:pt idx="1">
                  <c:v>Vegetables fruit and nuts</c:v>
                </c:pt>
                <c:pt idx="2">
                  <c:v>Cereal grains nec</c:v>
                </c:pt>
                <c:pt idx="3">
                  <c:v>Cane sugar</c:v>
                </c:pt>
                <c:pt idx="4">
                  <c:v>Other crops</c:v>
                </c:pt>
                <c:pt idx="5">
                  <c:v>Oilseeds</c:v>
                </c:pt>
                <c:pt idx="6">
                  <c:v>Cattle</c:v>
                </c:pt>
                <c:pt idx="7">
                  <c:v>Other animal products</c:v>
                </c:pt>
                <c:pt idx="8">
                  <c:v>Raw milk</c:v>
                </c:pt>
                <c:pt idx="9">
                  <c:v>Forestry</c:v>
                </c:pt>
                <c:pt idx="10">
                  <c:v>Fishing</c:v>
                </c:pt>
                <c:pt idx="11">
                  <c:v>Petroleum and coal products</c:v>
                </c:pt>
                <c:pt idx="12">
                  <c:v>Sugar</c:v>
                </c:pt>
                <c:pt idx="13">
                  <c:v>Beef</c:v>
                </c:pt>
                <c:pt idx="14">
                  <c:v>Pork and poultry</c:v>
                </c:pt>
                <c:pt idx="15">
                  <c:v>Dairy products</c:v>
                </c:pt>
                <c:pt idx="16">
                  <c:v>Other processed agriculture</c:v>
                </c:pt>
                <c:pt idx="17">
                  <c:v>Textiles</c:v>
                </c:pt>
                <c:pt idx="18">
                  <c:v>Motor vehicles and other trans</c:v>
                </c:pt>
                <c:pt idx="19">
                  <c:v>Manufactures</c:v>
                </c:pt>
                <c:pt idx="20">
                  <c:v>Electronics</c:v>
                </c:pt>
                <c:pt idx="21">
                  <c:v>Transport &amp; communications</c:v>
                </c:pt>
                <c:pt idx="22">
                  <c:v>Business services</c:v>
                </c:pt>
                <c:pt idx="23">
                  <c:v>Services and activities NES</c:v>
                </c:pt>
              </c:strCache>
            </c:strRef>
          </c:cat>
          <c:val>
            <c:numRef>
              <c:f>Sheet1!$C$2:$C$25</c:f>
              <c:numCache>
                <c:formatCode>0</c:formatCode>
                <c:ptCount val="24"/>
                <c:pt idx="0">
                  <c:v>28.81</c:v>
                </c:pt>
                <c:pt idx="1">
                  <c:v>29.31</c:v>
                </c:pt>
                <c:pt idx="2">
                  <c:v>27.66</c:v>
                </c:pt>
                <c:pt idx="3">
                  <c:v>25.05</c:v>
                </c:pt>
                <c:pt idx="4">
                  <c:v>-6.28</c:v>
                </c:pt>
                <c:pt idx="5">
                  <c:v>30.69</c:v>
                </c:pt>
                <c:pt idx="6">
                  <c:v>31.16</c:v>
                </c:pt>
                <c:pt idx="7">
                  <c:v>21.21</c:v>
                </c:pt>
                <c:pt idx="8">
                  <c:v>51.25</c:v>
                </c:pt>
                <c:pt idx="9">
                  <c:v>45.85</c:v>
                </c:pt>
                <c:pt idx="10">
                  <c:v>29.89</c:v>
                </c:pt>
                <c:pt idx="11">
                  <c:v>37.630000000000003</c:v>
                </c:pt>
                <c:pt idx="12">
                  <c:v>24.52</c:v>
                </c:pt>
                <c:pt idx="13">
                  <c:v>8.7899999999999991</c:v>
                </c:pt>
                <c:pt idx="14">
                  <c:v>2.5</c:v>
                </c:pt>
                <c:pt idx="15">
                  <c:v>48.96</c:v>
                </c:pt>
                <c:pt idx="16">
                  <c:v>20.84</c:v>
                </c:pt>
                <c:pt idx="17">
                  <c:v>88.03</c:v>
                </c:pt>
                <c:pt idx="18">
                  <c:v>47.92</c:v>
                </c:pt>
                <c:pt idx="19">
                  <c:v>56.71</c:v>
                </c:pt>
                <c:pt idx="20">
                  <c:v>80.81</c:v>
                </c:pt>
                <c:pt idx="21">
                  <c:v>52.83</c:v>
                </c:pt>
                <c:pt idx="22">
                  <c:v>54.03</c:v>
                </c:pt>
                <c:pt idx="23">
                  <c:v>49.39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366016"/>
        <c:axId val="119367552"/>
      </c:barChart>
      <c:catAx>
        <c:axId val="119366016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367552"/>
        <c:crosses val="autoZero"/>
        <c:auto val="1"/>
        <c:lblAlgn val="ctr"/>
        <c:lblOffset val="100"/>
        <c:noMultiLvlLbl val="0"/>
      </c:catAx>
      <c:valAx>
        <c:axId val="1193675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19366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523924026656422"/>
          <c:y val="2.7715174504420143E-2"/>
          <c:w val="0.18952151946687162"/>
          <c:h val="8.543554684400146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Proc. Ag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32.33</c:v>
                </c:pt>
                <c:pt idx="1">
                  <c:v>11.82</c:v>
                </c:pt>
                <c:pt idx="2">
                  <c:v>13.56</c:v>
                </c:pt>
                <c:pt idx="3">
                  <c:v>10.199999999999999</c:v>
                </c:pt>
                <c:pt idx="4">
                  <c:v>50.06</c:v>
                </c:pt>
                <c:pt idx="5">
                  <c:v>-15.57</c:v>
                </c:pt>
                <c:pt idx="6">
                  <c:v>-2.21</c:v>
                </c:pt>
                <c:pt idx="7">
                  <c:v>27.82</c:v>
                </c:pt>
                <c:pt idx="8">
                  <c:v>-3.48</c:v>
                </c:pt>
                <c:pt idx="9">
                  <c:v>46.58</c:v>
                </c:pt>
                <c:pt idx="10">
                  <c:v>19.73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Proc. Ag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62.47</c:v>
                </c:pt>
                <c:pt idx="1">
                  <c:v>137.27000000000001</c:v>
                </c:pt>
                <c:pt idx="2">
                  <c:v>0.09</c:v>
                </c:pt>
                <c:pt idx="3">
                  <c:v>-3.13</c:v>
                </c:pt>
                <c:pt idx="4">
                  <c:v>50.24</c:v>
                </c:pt>
                <c:pt idx="5">
                  <c:v>-39.299999999999997</c:v>
                </c:pt>
                <c:pt idx="6">
                  <c:v>-22.23</c:v>
                </c:pt>
                <c:pt idx="7">
                  <c:v>68.319999999999993</c:v>
                </c:pt>
                <c:pt idx="8">
                  <c:v>-25.54</c:v>
                </c:pt>
                <c:pt idx="9">
                  <c:v>-1.87</c:v>
                </c:pt>
                <c:pt idx="10">
                  <c:v>14.62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445376"/>
        <c:axId val="119446912"/>
      </c:barChart>
      <c:catAx>
        <c:axId val="119445376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446912"/>
        <c:crosses val="autoZero"/>
        <c:auto val="1"/>
        <c:lblAlgn val="ctr"/>
        <c:lblOffset val="100"/>
        <c:noMultiLvlLbl val="0"/>
      </c:catAx>
      <c:valAx>
        <c:axId val="1194469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445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Veg</c:v>
                </c:pt>
                <c:pt idx="1">
                  <c:v>Cereals</c:v>
                </c:pt>
                <c:pt idx="2">
                  <c:v>Crops</c:v>
                </c:pt>
                <c:pt idx="3">
                  <c:v>Oilseeds</c:v>
                </c:pt>
                <c:pt idx="4">
                  <c:v>Cattle</c:v>
                </c:pt>
                <c:pt idx="5">
                  <c:v>Animal products</c:v>
                </c:pt>
                <c:pt idx="6">
                  <c:v>Sugar</c:v>
                </c:pt>
                <c:pt idx="7">
                  <c:v>Beef</c:v>
                </c:pt>
                <c:pt idx="8">
                  <c:v>Pork&amp;Poult</c:v>
                </c:pt>
                <c:pt idx="9">
                  <c:v>Dairy</c:v>
                </c:pt>
                <c:pt idx="10">
                  <c:v>Proc. Ag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44.09</c:v>
                </c:pt>
                <c:pt idx="1">
                  <c:v>24.71</c:v>
                </c:pt>
                <c:pt idx="2">
                  <c:v>60.25</c:v>
                </c:pt>
                <c:pt idx="3">
                  <c:v>21.23</c:v>
                </c:pt>
                <c:pt idx="4">
                  <c:v>48.89</c:v>
                </c:pt>
                <c:pt idx="5">
                  <c:v>37.880000000000003</c:v>
                </c:pt>
                <c:pt idx="6">
                  <c:v>16.71</c:v>
                </c:pt>
                <c:pt idx="7">
                  <c:v>26.62</c:v>
                </c:pt>
                <c:pt idx="8">
                  <c:v>29.33</c:v>
                </c:pt>
                <c:pt idx="9">
                  <c:v>13.31</c:v>
                </c:pt>
                <c:pt idx="10">
                  <c:v>12.71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Veg</c:v>
                </c:pt>
                <c:pt idx="1">
                  <c:v>Cereals</c:v>
                </c:pt>
                <c:pt idx="2">
                  <c:v>Crops</c:v>
                </c:pt>
                <c:pt idx="3">
                  <c:v>Oilseeds</c:v>
                </c:pt>
                <c:pt idx="4">
                  <c:v>Cattle</c:v>
                </c:pt>
                <c:pt idx="5">
                  <c:v>Animal products</c:v>
                </c:pt>
                <c:pt idx="6">
                  <c:v>Sugar</c:v>
                </c:pt>
                <c:pt idx="7">
                  <c:v>Beef</c:v>
                </c:pt>
                <c:pt idx="8">
                  <c:v>Pork&amp;Poult</c:v>
                </c:pt>
                <c:pt idx="9">
                  <c:v>Dairy</c:v>
                </c:pt>
                <c:pt idx="10">
                  <c:v>Proc. Ag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91.24</c:v>
                </c:pt>
                <c:pt idx="1">
                  <c:v>33.06</c:v>
                </c:pt>
                <c:pt idx="2">
                  <c:v>69.13</c:v>
                </c:pt>
                <c:pt idx="3">
                  <c:v>27.52</c:v>
                </c:pt>
                <c:pt idx="4">
                  <c:v>102.47</c:v>
                </c:pt>
                <c:pt idx="5">
                  <c:v>56.93</c:v>
                </c:pt>
                <c:pt idx="6">
                  <c:v>55.65</c:v>
                </c:pt>
                <c:pt idx="7">
                  <c:v>22.54</c:v>
                </c:pt>
                <c:pt idx="8">
                  <c:v>58.49</c:v>
                </c:pt>
                <c:pt idx="9">
                  <c:v>37.9</c:v>
                </c:pt>
                <c:pt idx="10">
                  <c:v>35.43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533568"/>
        <c:axId val="119535104"/>
      </c:barChart>
      <c:catAx>
        <c:axId val="119533568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535104"/>
        <c:crosses val="autoZero"/>
        <c:auto val="1"/>
        <c:lblAlgn val="ctr"/>
        <c:lblOffset val="100"/>
        <c:noMultiLvlLbl val="0"/>
      </c:catAx>
      <c:valAx>
        <c:axId val="1195351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533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Sheet1!$A$2:$A$18</c:f>
              <c:strCache>
                <c:ptCount val="17"/>
                <c:pt idx="0">
                  <c:v>Rice</c:v>
                </c:pt>
                <c:pt idx="1">
                  <c:v>Veg. fruit and nuts</c:v>
                </c:pt>
                <c:pt idx="2">
                  <c:v>Cereal grains nec</c:v>
                </c:pt>
                <c:pt idx="3">
                  <c:v>Cane sugar</c:v>
                </c:pt>
                <c:pt idx="4">
                  <c:v>Other crops</c:v>
                </c:pt>
                <c:pt idx="5">
                  <c:v>Oilseeds</c:v>
                </c:pt>
                <c:pt idx="6">
                  <c:v>Cattle</c:v>
                </c:pt>
                <c:pt idx="7">
                  <c:v>Pigs &amp; poultry</c:v>
                </c:pt>
                <c:pt idx="8">
                  <c:v>Raw milk</c:v>
                </c:pt>
                <c:pt idx="9">
                  <c:v>Forestry</c:v>
                </c:pt>
                <c:pt idx="10">
                  <c:v>Fishing</c:v>
                </c:pt>
                <c:pt idx="11">
                  <c:v>Petroleum etc</c:v>
                </c:pt>
                <c:pt idx="12">
                  <c:v>Sugar</c:v>
                </c:pt>
                <c:pt idx="13">
                  <c:v>Beef</c:v>
                </c:pt>
                <c:pt idx="14">
                  <c:v>Pork and chicken</c:v>
                </c:pt>
                <c:pt idx="15">
                  <c:v>Dairy products</c:v>
                </c:pt>
                <c:pt idx="16">
                  <c:v>Other proc. Ag.</c:v>
                </c:pt>
              </c:strCache>
            </c:strRef>
          </c:cat>
          <c:val>
            <c:numRef>
              <c:f>Sheet1!$B$2:$B$18</c:f>
              <c:numCache>
                <c:formatCode>0</c:formatCode>
                <c:ptCount val="17"/>
                <c:pt idx="0">
                  <c:v>-2.79</c:v>
                </c:pt>
                <c:pt idx="1">
                  <c:v>4.26</c:v>
                </c:pt>
                <c:pt idx="2">
                  <c:v>3.19</c:v>
                </c:pt>
                <c:pt idx="3">
                  <c:v>1.25</c:v>
                </c:pt>
                <c:pt idx="4">
                  <c:v>-22.74</c:v>
                </c:pt>
                <c:pt idx="5">
                  <c:v>-6.57</c:v>
                </c:pt>
                <c:pt idx="6">
                  <c:v>5.81</c:v>
                </c:pt>
                <c:pt idx="7">
                  <c:v>-1.74</c:v>
                </c:pt>
                <c:pt idx="8">
                  <c:v>21.4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Labour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Sheet1!$A$2:$A$18</c:f>
              <c:strCache>
                <c:ptCount val="17"/>
                <c:pt idx="0">
                  <c:v>Rice</c:v>
                </c:pt>
                <c:pt idx="1">
                  <c:v>Veg. fruit and nuts</c:v>
                </c:pt>
                <c:pt idx="2">
                  <c:v>Cereal grains nec</c:v>
                </c:pt>
                <c:pt idx="3">
                  <c:v>Cane sugar</c:v>
                </c:pt>
                <c:pt idx="4">
                  <c:v>Other crops</c:v>
                </c:pt>
                <c:pt idx="5">
                  <c:v>Oilseeds</c:v>
                </c:pt>
                <c:pt idx="6">
                  <c:v>Cattle</c:v>
                </c:pt>
                <c:pt idx="7">
                  <c:v>Pigs &amp; poultry</c:v>
                </c:pt>
                <c:pt idx="8">
                  <c:v>Raw milk</c:v>
                </c:pt>
                <c:pt idx="9">
                  <c:v>Forestry</c:v>
                </c:pt>
                <c:pt idx="10">
                  <c:v>Fishing</c:v>
                </c:pt>
                <c:pt idx="11">
                  <c:v>Petroleum etc</c:v>
                </c:pt>
                <c:pt idx="12">
                  <c:v>Sugar</c:v>
                </c:pt>
                <c:pt idx="13">
                  <c:v>Beef</c:v>
                </c:pt>
                <c:pt idx="14">
                  <c:v>Pork and chicken</c:v>
                </c:pt>
                <c:pt idx="15">
                  <c:v>Dairy products</c:v>
                </c:pt>
                <c:pt idx="16">
                  <c:v>Other proc. Ag.</c:v>
                </c:pt>
              </c:strCache>
            </c:strRef>
          </c:cat>
          <c:val>
            <c:numRef>
              <c:f>Sheet1!$C$2:$C$18</c:f>
              <c:numCache>
                <c:formatCode>0</c:formatCode>
                <c:ptCount val="17"/>
                <c:pt idx="0">
                  <c:v>23.17</c:v>
                </c:pt>
                <c:pt idx="1">
                  <c:v>20.34</c:v>
                </c:pt>
                <c:pt idx="2">
                  <c:v>18.79</c:v>
                </c:pt>
                <c:pt idx="3">
                  <c:v>16.010000000000002</c:v>
                </c:pt>
                <c:pt idx="4">
                  <c:v>-17.27</c:v>
                </c:pt>
                <c:pt idx="5">
                  <c:v>14.68</c:v>
                </c:pt>
                <c:pt idx="6">
                  <c:v>22.58</c:v>
                </c:pt>
                <c:pt idx="7">
                  <c:v>11.74</c:v>
                </c:pt>
                <c:pt idx="8">
                  <c:v>45.56</c:v>
                </c:pt>
                <c:pt idx="9">
                  <c:v>29.84</c:v>
                </c:pt>
                <c:pt idx="10">
                  <c:v>7.73</c:v>
                </c:pt>
                <c:pt idx="11">
                  <c:v>18.55</c:v>
                </c:pt>
                <c:pt idx="12">
                  <c:v>-12.73</c:v>
                </c:pt>
                <c:pt idx="13">
                  <c:v>-18.829999999999998</c:v>
                </c:pt>
                <c:pt idx="14">
                  <c:v>-18.54</c:v>
                </c:pt>
                <c:pt idx="15">
                  <c:v>7.79</c:v>
                </c:pt>
                <c:pt idx="16">
                  <c:v>-12.9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Capital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Sheet1!$A$2:$A$18</c:f>
              <c:strCache>
                <c:ptCount val="17"/>
                <c:pt idx="0">
                  <c:v>Rice</c:v>
                </c:pt>
                <c:pt idx="1">
                  <c:v>Veg. fruit and nuts</c:v>
                </c:pt>
                <c:pt idx="2">
                  <c:v>Cereal grains nec</c:v>
                </c:pt>
                <c:pt idx="3">
                  <c:v>Cane sugar</c:v>
                </c:pt>
                <c:pt idx="4">
                  <c:v>Other crops</c:v>
                </c:pt>
                <c:pt idx="5">
                  <c:v>Oilseeds</c:v>
                </c:pt>
                <c:pt idx="6">
                  <c:v>Cattle</c:v>
                </c:pt>
                <c:pt idx="7">
                  <c:v>Pigs &amp; poultry</c:v>
                </c:pt>
                <c:pt idx="8">
                  <c:v>Raw milk</c:v>
                </c:pt>
                <c:pt idx="9">
                  <c:v>Forestry</c:v>
                </c:pt>
                <c:pt idx="10">
                  <c:v>Fishing</c:v>
                </c:pt>
                <c:pt idx="11">
                  <c:v>Petroleum etc</c:v>
                </c:pt>
                <c:pt idx="12">
                  <c:v>Sugar</c:v>
                </c:pt>
                <c:pt idx="13">
                  <c:v>Beef</c:v>
                </c:pt>
                <c:pt idx="14">
                  <c:v>Pork and chicken</c:v>
                </c:pt>
                <c:pt idx="15">
                  <c:v>Dairy products</c:v>
                </c:pt>
                <c:pt idx="16">
                  <c:v>Other proc. Ag.</c:v>
                </c:pt>
              </c:strCache>
            </c:strRef>
          </c:cat>
          <c:val>
            <c:numRef>
              <c:f>Sheet1!$D$2:$D$18</c:f>
              <c:numCache>
                <c:formatCode>0</c:formatCode>
                <c:ptCount val="17"/>
                <c:pt idx="0">
                  <c:v>41.62</c:v>
                </c:pt>
                <c:pt idx="1">
                  <c:v>29.61</c:v>
                </c:pt>
                <c:pt idx="2">
                  <c:v>27.95</c:v>
                </c:pt>
                <c:pt idx="3">
                  <c:v>24.95</c:v>
                </c:pt>
                <c:pt idx="4">
                  <c:v>-10.89</c:v>
                </c:pt>
                <c:pt idx="5">
                  <c:v>30.76</c:v>
                </c:pt>
                <c:pt idx="6">
                  <c:v>32.03</c:v>
                </c:pt>
                <c:pt idx="7">
                  <c:v>20.36</c:v>
                </c:pt>
                <c:pt idx="8">
                  <c:v>56.79</c:v>
                </c:pt>
                <c:pt idx="9">
                  <c:v>37.78</c:v>
                </c:pt>
                <c:pt idx="10">
                  <c:v>14.31</c:v>
                </c:pt>
                <c:pt idx="11">
                  <c:v>28.57</c:v>
                </c:pt>
                <c:pt idx="12">
                  <c:v>21.67</c:v>
                </c:pt>
                <c:pt idx="13">
                  <c:v>13.16</c:v>
                </c:pt>
                <c:pt idx="14">
                  <c:v>13.56</c:v>
                </c:pt>
                <c:pt idx="15">
                  <c:v>50.28</c:v>
                </c:pt>
                <c:pt idx="16">
                  <c:v>21.43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609216"/>
        <c:axId val="201610752"/>
      </c:barChart>
      <c:catAx>
        <c:axId val="20160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1610752"/>
        <c:crosses val="autoZero"/>
        <c:auto val="1"/>
        <c:lblAlgn val="ctr"/>
        <c:lblOffset val="100"/>
        <c:noMultiLvlLbl val="0"/>
      </c:catAx>
      <c:valAx>
        <c:axId val="2016107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2016092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616419569174"/>
          <c:y val="2.8597020965924431E-2"/>
          <c:w val="0.72369121089593524"/>
          <c:h val="0.92264946751948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 Land</c:v>
                </c:pt>
                <c:pt idx="1">
                  <c:v>Unskilled labour</c:v>
                </c:pt>
                <c:pt idx="2">
                  <c:v>Skilled labour</c:v>
                </c:pt>
                <c:pt idx="3">
                  <c:v> Capital</c:v>
                </c:pt>
                <c:pt idx="4">
                  <c:v>Natural Res.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55.1</c:v>
                </c:pt>
                <c:pt idx="1">
                  <c:v>0.4</c:v>
                </c:pt>
                <c:pt idx="2">
                  <c:v>-4.2</c:v>
                </c:pt>
                <c:pt idx="3">
                  <c:v>-28.5</c:v>
                </c:pt>
                <c:pt idx="4">
                  <c:v>64.400000000000006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ALL FTA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 Land</c:v>
                </c:pt>
                <c:pt idx="1">
                  <c:v>Unskilled labour</c:v>
                </c:pt>
                <c:pt idx="2">
                  <c:v>Skilled labour</c:v>
                </c:pt>
                <c:pt idx="3">
                  <c:v> Capital</c:v>
                </c:pt>
                <c:pt idx="4">
                  <c:v>Natural Res.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86.69</c:v>
                </c:pt>
                <c:pt idx="1">
                  <c:v>13.15</c:v>
                </c:pt>
                <c:pt idx="2">
                  <c:v>11.82</c:v>
                </c:pt>
                <c:pt idx="3">
                  <c:v>-15.9</c:v>
                </c:pt>
                <c:pt idx="4">
                  <c:v>50.42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683712"/>
        <c:axId val="201685248"/>
      </c:barChart>
      <c:catAx>
        <c:axId val="20168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1685248"/>
        <c:crosses val="autoZero"/>
        <c:auto val="1"/>
        <c:lblAlgn val="ctr"/>
        <c:lblOffset val="100"/>
        <c:noMultiLvlLbl val="0"/>
      </c:catAx>
      <c:valAx>
        <c:axId val="2016852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1683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Projected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</c:numCache>
            </c:numRef>
          </c:cat>
          <c:val>
            <c:numRef>
              <c:f>Sheet1!$B$2:$B$4</c:f>
              <c:numCache>
                <c:formatCode>0</c:formatCode>
                <c:ptCount val="3"/>
                <c:pt idx="0">
                  <c:v>43000</c:v>
                </c:pt>
                <c:pt idx="1">
                  <c:v>57543.699836800013</c:v>
                </c:pt>
                <c:pt idx="2">
                  <c:v>80708.015796985186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Simulated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2007</c:v>
                </c:pt>
                <c:pt idx="1">
                  <c:v>2012</c:v>
                </c:pt>
                <c:pt idx="2">
                  <c:v>2017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2" formatCode="0">
                  <c:v>84550.573813161885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682304"/>
        <c:axId val="119013376"/>
      </c:barChart>
      <c:catAx>
        <c:axId val="19968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013376"/>
        <c:crosses val="autoZero"/>
        <c:auto val="1"/>
        <c:lblAlgn val="ctr"/>
        <c:lblOffset val="100"/>
        <c:noMultiLvlLbl val="0"/>
      </c:catAx>
      <c:valAx>
        <c:axId val="1190133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99682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Dairy</c:v>
                </c:pt>
                <c:pt idx="11">
                  <c:v>Proc. Ag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32.452595964267452</c:v>
                </c:pt>
                <c:pt idx="1">
                  <c:v>17.17188059770487</c:v>
                </c:pt>
                <c:pt idx="2">
                  <c:v>8.2840236686390547</c:v>
                </c:pt>
                <c:pt idx="3">
                  <c:v>4.8179026251286521</c:v>
                </c:pt>
                <c:pt idx="4">
                  <c:v>8.2833234722339633</c:v>
                </c:pt>
                <c:pt idx="5">
                  <c:v>17.962466487935657</c:v>
                </c:pt>
                <c:pt idx="6">
                  <c:v>4.8263515932688863</c:v>
                </c:pt>
                <c:pt idx="7">
                  <c:v>34.470989761092156</c:v>
                </c:pt>
                <c:pt idx="8">
                  <c:v>7.9734219269102997</c:v>
                </c:pt>
                <c:pt idx="9">
                  <c:v>9.8568925233644862</c:v>
                </c:pt>
                <c:pt idx="10">
                  <c:v>23.72448979591837</c:v>
                </c:pt>
                <c:pt idx="11">
                  <c:v>8.7824515458785584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Final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Dairy</c:v>
                </c:pt>
                <c:pt idx="11">
                  <c:v>Proc. Ag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5.6230522231474982</c:v>
                </c:pt>
                <c:pt idx="1">
                  <c:v>1.48930263817933</c:v>
                </c:pt>
                <c:pt idx="2">
                  <c:v>5.6179775280898872</c:v>
                </c:pt>
                <c:pt idx="3">
                  <c:v>4.6581533404883277</c:v>
                </c:pt>
                <c:pt idx="4">
                  <c:v>3.8606774502620751</c:v>
                </c:pt>
                <c:pt idx="5">
                  <c:v>13.928571428571429</c:v>
                </c:pt>
                <c:pt idx="6">
                  <c:v>3.9358481302675719</c:v>
                </c:pt>
                <c:pt idx="7">
                  <c:v>12.254111576910674</c:v>
                </c:pt>
                <c:pt idx="8">
                  <c:v>7.0671378091872787</c:v>
                </c:pt>
                <c:pt idx="9">
                  <c:v>6.1810755616065345</c:v>
                </c:pt>
                <c:pt idx="10">
                  <c:v>5.8654460293804558</c:v>
                </c:pt>
                <c:pt idx="11">
                  <c:v>5.8454666165217324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331456"/>
        <c:axId val="117332992"/>
      </c:barChart>
      <c:catAx>
        <c:axId val="117331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7332992"/>
        <c:crosses val="autoZero"/>
        <c:auto val="1"/>
        <c:lblAlgn val="ctr"/>
        <c:lblOffset val="100"/>
        <c:noMultiLvlLbl val="0"/>
      </c:catAx>
      <c:valAx>
        <c:axId val="1173329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17331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Dairy</c:v>
                </c:pt>
                <c:pt idx="11">
                  <c:v>Proc. Ag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22.2</c:v>
                </c:pt>
                <c:pt idx="1">
                  <c:v>15.4</c:v>
                </c:pt>
                <c:pt idx="2">
                  <c:v>4.5</c:v>
                </c:pt>
                <c:pt idx="3">
                  <c:v>15.3</c:v>
                </c:pt>
                <c:pt idx="4">
                  <c:v>3.6</c:v>
                </c:pt>
                <c:pt idx="5">
                  <c:v>0</c:v>
                </c:pt>
                <c:pt idx="6">
                  <c:v>2.2000000000000002</c:v>
                </c:pt>
                <c:pt idx="7">
                  <c:v>8.1999999999999993</c:v>
                </c:pt>
                <c:pt idx="8">
                  <c:v>13.6</c:v>
                </c:pt>
                <c:pt idx="9">
                  <c:v>13.2</c:v>
                </c:pt>
                <c:pt idx="10">
                  <c:v>16</c:v>
                </c:pt>
                <c:pt idx="11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Final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Rice</c:v>
                </c:pt>
                <c:pt idx="1">
                  <c:v>Veg</c:v>
                </c:pt>
                <c:pt idx="2">
                  <c:v>Cereals</c:v>
                </c:pt>
                <c:pt idx="3">
                  <c:v>Crops</c:v>
                </c:pt>
                <c:pt idx="4">
                  <c:v>Oilseeds</c:v>
                </c:pt>
                <c:pt idx="5">
                  <c:v>Cattle</c:v>
                </c:pt>
                <c:pt idx="6">
                  <c:v>Animal products</c:v>
                </c:pt>
                <c:pt idx="7">
                  <c:v>Sugar</c:v>
                </c:pt>
                <c:pt idx="8">
                  <c:v>Beef</c:v>
                </c:pt>
                <c:pt idx="9">
                  <c:v>Pork&amp;Poult</c:v>
                </c:pt>
                <c:pt idx="10">
                  <c:v>Dairy</c:v>
                </c:pt>
                <c:pt idx="11">
                  <c:v>Proc. Ag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0</c:v>
                </c:pt>
                <c:pt idx="1">
                  <c:v>7.4</c:v>
                </c:pt>
                <c:pt idx="2">
                  <c:v>3</c:v>
                </c:pt>
                <c:pt idx="3">
                  <c:v>11</c:v>
                </c:pt>
                <c:pt idx="4">
                  <c:v>1</c:v>
                </c:pt>
                <c:pt idx="5">
                  <c:v>0</c:v>
                </c:pt>
                <c:pt idx="6">
                  <c:v>1.6</c:v>
                </c:pt>
                <c:pt idx="7">
                  <c:v>2.5</c:v>
                </c:pt>
                <c:pt idx="8">
                  <c:v>13.4</c:v>
                </c:pt>
                <c:pt idx="9">
                  <c:v>9.1999999999999993</c:v>
                </c:pt>
                <c:pt idx="10">
                  <c:v>12.4</c:v>
                </c:pt>
                <c:pt idx="11">
                  <c:v>12.1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410432"/>
        <c:axId val="117424512"/>
      </c:barChart>
      <c:catAx>
        <c:axId val="117410432"/>
        <c:scaling>
          <c:orientation val="minMax"/>
        </c:scaling>
        <c:delete val="0"/>
        <c:axPos val="b"/>
        <c:majorTickMark val="out"/>
        <c:minorTickMark val="none"/>
        <c:tickLblPos val="nextTo"/>
        <c:crossAx val="117424512"/>
        <c:crosses val="autoZero"/>
        <c:auto val="1"/>
        <c:lblAlgn val="ctr"/>
        <c:lblOffset val="100"/>
        <c:noMultiLvlLbl val="0"/>
      </c:catAx>
      <c:valAx>
        <c:axId val="1174245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174104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$m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Sheet1!$A$2:$A$7</c:f>
              <c:strCache>
                <c:ptCount val="6"/>
                <c:pt idx="0">
                  <c:v>BASE</c:v>
                </c:pt>
                <c:pt idx="1">
                  <c:v>AFTA</c:v>
                </c:pt>
                <c:pt idx="2">
                  <c:v>CHN</c:v>
                </c:pt>
                <c:pt idx="3">
                  <c:v>JPN</c:v>
                </c:pt>
                <c:pt idx="4">
                  <c:v>KOR</c:v>
                </c:pt>
                <c:pt idx="5">
                  <c:v>ALL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21924</c:v>
                </c:pt>
                <c:pt idx="1">
                  <c:v>23299</c:v>
                </c:pt>
                <c:pt idx="2">
                  <c:v>22980</c:v>
                </c:pt>
                <c:pt idx="3">
                  <c:v>22577</c:v>
                </c:pt>
                <c:pt idx="4">
                  <c:v>22662</c:v>
                </c:pt>
                <c:pt idx="5">
                  <c:v>25468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39424"/>
        <c:axId val="119661696"/>
      </c:barChart>
      <c:catAx>
        <c:axId val="119639424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661696"/>
        <c:crosses val="autoZero"/>
        <c:auto val="1"/>
        <c:lblAlgn val="ctr"/>
        <c:lblOffset val="100"/>
        <c:noMultiLvlLbl val="0"/>
      </c:catAx>
      <c:valAx>
        <c:axId val="11966169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$m 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639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2.4699999999999989</c:v>
                </c:pt>
                <c:pt idx="1">
                  <c:v>4.740000000000002</c:v>
                </c:pt>
                <c:pt idx="2">
                  <c:v>1.5499999999999972</c:v>
                </c:pt>
                <c:pt idx="3">
                  <c:v>2.509999999999998</c:v>
                </c:pt>
                <c:pt idx="4">
                  <c:v>8.1599999999999966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9.0300000000000011</c:v>
                </c:pt>
                <c:pt idx="2">
                  <c:v>2.91</c:v>
                </c:pt>
                <c:pt idx="3">
                  <c:v>4.41</c:v>
                </c:pt>
                <c:pt idx="4">
                  <c:v>17.670000000000002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788288"/>
        <c:axId val="119789824"/>
      </c:barChart>
      <c:catAx>
        <c:axId val="119788288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789824"/>
        <c:crosses val="autoZero"/>
        <c:auto val="1"/>
        <c:lblAlgn val="ctr"/>
        <c:lblOffset val="100"/>
        <c:noMultiLvlLbl val="0"/>
      </c:catAx>
      <c:valAx>
        <c:axId val="1197898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788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$m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-3496.03</c:v>
                </c:pt>
                <c:pt idx="1">
                  <c:v>-3427.23</c:v>
                </c:pt>
                <c:pt idx="2">
                  <c:v>-1088.6400000000003</c:v>
                </c:pt>
                <c:pt idx="3">
                  <c:v>-1533.2200000000003</c:v>
                </c:pt>
                <c:pt idx="4">
                  <c:v>-7491.55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870592"/>
        <c:axId val="119872128"/>
      </c:barChart>
      <c:catAx>
        <c:axId val="119870592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872128"/>
        <c:crosses val="autoZero"/>
        <c:auto val="1"/>
        <c:lblAlgn val="ctr"/>
        <c:lblOffset val="100"/>
        <c:noMultiLvlLbl val="0"/>
      </c:catAx>
      <c:valAx>
        <c:axId val="1198721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$m 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870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Exempt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1375</c:v>
                </c:pt>
                <c:pt idx="1">
                  <c:v>1056</c:v>
                </c:pt>
                <c:pt idx="2">
                  <c:v>653</c:v>
                </c:pt>
                <c:pt idx="3">
                  <c:v>738</c:v>
                </c:pt>
                <c:pt idx="4">
                  <c:v>3544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exempt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1422.25</c:v>
                </c:pt>
                <c:pt idx="1">
                  <c:v>1485.130000000001</c:v>
                </c:pt>
                <c:pt idx="2">
                  <c:v>2652.2400000000016</c:v>
                </c:pt>
                <c:pt idx="3">
                  <c:v>1021.9599999999991</c:v>
                </c:pt>
                <c:pt idx="4">
                  <c:v>6454.4000000000015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945088"/>
        <c:axId val="119946624"/>
      </c:barChart>
      <c:catAx>
        <c:axId val="119945088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19946624"/>
        <c:crosses val="autoZero"/>
        <c:auto val="1"/>
        <c:lblAlgn val="ctr"/>
        <c:lblOffset val="100"/>
        <c:noMultiLvlLbl val="0"/>
      </c:catAx>
      <c:valAx>
        <c:axId val="119946624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$m 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945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Unskilled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3.4500000000000011</c:v>
                </c:pt>
                <c:pt idx="1">
                  <c:v>2.8800000000000008</c:v>
                </c:pt>
                <c:pt idx="2">
                  <c:v>0.58999999999999986</c:v>
                </c:pt>
                <c:pt idx="3">
                  <c:v>1.1400000000000006</c:v>
                </c:pt>
                <c:pt idx="4">
                  <c:v>10.889999999999999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Skilled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AFTA</c:v>
                </c:pt>
                <c:pt idx="1">
                  <c:v>CHN</c:v>
                </c:pt>
                <c:pt idx="2">
                  <c:v>JPN</c:v>
                </c:pt>
                <c:pt idx="3">
                  <c:v>KOR</c:v>
                </c:pt>
                <c:pt idx="4">
                  <c:v>ALL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6.8699999999999992</c:v>
                </c:pt>
                <c:pt idx="1">
                  <c:v>6.3599999999999994</c:v>
                </c:pt>
                <c:pt idx="2">
                  <c:v>1.9700000000000006</c:v>
                </c:pt>
                <c:pt idx="3">
                  <c:v>2.1999999999999993</c:v>
                </c:pt>
                <c:pt idx="4">
                  <c:v>14.53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995392"/>
        <c:axId val="120013568"/>
      </c:barChart>
      <c:catAx>
        <c:axId val="119995392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120013568"/>
        <c:crosses val="autoZero"/>
        <c:auto val="1"/>
        <c:lblAlgn val="ctr"/>
        <c:lblOffset val="100"/>
        <c:noMultiLvlLbl val="0"/>
      </c:catAx>
      <c:valAx>
        <c:axId val="120013568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dirty="0" smtClean="0"/>
                  <a:t>%</a:t>
                </a:r>
                <a:endParaRPr lang="en-A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995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0.12992</cdr:x>
      <cdr:y>0.61896</cdr:y>
    </cdr:from>
    <cdr:to>
      <cdr:x>0.35126</cdr:x>
      <cdr:y>0.7493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98848" y="2735560"/>
          <a:ext cx="18722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AU" sz="2400" dirty="0" smtClean="0"/>
            <a:t>Historical</a:t>
          </a:r>
          <a:endParaRPr lang="en-AU" sz="1100" dirty="0"/>
        </a:p>
      </cdr:txBody>
    </cdr:sp>
  </cdr:relSizeAnchor>
  <cdr:relSizeAnchor xmlns:cdr="http://schemas.openxmlformats.org/drawingml/2006/chartDrawing">
    <cdr:from>
      <cdr:x>0.45342</cdr:x>
      <cdr:y>0.04871</cdr:y>
    </cdr:from>
    <cdr:to>
      <cdr:x>0.45342</cdr:x>
      <cdr:y>0.86335</cdr:y>
    </cdr:to>
    <cdr:cxnSp macro="">
      <cdr:nvCxnSpPr>
        <cdr:cNvPr id="5" name="Straight Connector 4"/>
        <cdr:cNvCxnSpPr/>
      </cdr:nvCxnSpPr>
      <cdr:spPr bwMode="auto">
        <a:xfrm xmlns:a="http://schemas.openxmlformats.org/drawingml/2006/main">
          <a:off x="3835152" y="215280"/>
          <a:ext cx="0" cy="360040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0.13843</cdr:x>
      <cdr:y>0.61896</cdr:y>
    </cdr:from>
    <cdr:to>
      <cdr:x>0.44491</cdr:x>
      <cdr:y>0.61896</cdr:y>
    </cdr:to>
    <cdr:cxnSp macro="">
      <cdr:nvCxnSpPr>
        <cdr:cNvPr id="9" name="Straight Arrow Connector 8"/>
        <cdr:cNvCxnSpPr/>
      </cdr:nvCxnSpPr>
      <cdr:spPr bwMode="auto">
        <a:xfrm xmlns:a="http://schemas.openxmlformats.org/drawingml/2006/main">
          <a:off x="1170856" y="2735560"/>
          <a:ext cx="2592288" cy="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0.58113</cdr:x>
      <cdr:y>0.60267</cdr:y>
    </cdr:from>
    <cdr:to>
      <cdr:x>0.80247</cdr:x>
      <cdr:y>0.73301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915272" y="2663552"/>
          <a:ext cx="18722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2400" dirty="0" smtClean="0"/>
            <a:t>Projection</a:t>
          </a:r>
          <a:endParaRPr lang="en-AU" sz="1050" dirty="0"/>
        </a:p>
      </cdr:txBody>
    </cdr:sp>
  </cdr:relSizeAnchor>
  <cdr:relSizeAnchor xmlns:cdr="http://schemas.openxmlformats.org/drawingml/2006/chartDrawing">
    <cdr:from>
      <cdr:x>0.47045</cdr:x>
      <cdr:y>0.61896</cdr:y>
    </cdr:from>
    <cdr:to>
      <cdr:x>0.79396</cdr:x>
      <cdr:y>0.61896</cdr:y>
    </cdr:to>
    <cdr:cxnSp macro="">
      <cdr:nvCxnSpPr>
        <cdr:cNvPr id="11" name="Straight Arrow Connector 10"/>
        <cdr:cNvCxnSpPr/>
      </cdr:nvCxnSpPr>
      <cdr:spPr bwMode="auto">
        <a:xfrm xmlns:a="http://schemas.openxmlformats.org/drawingml/2006/main">
          <a:off x="3979168" y="2735560"/>
          <a:ext cx="2736304" cy="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0.82294</cdr:x>
      <cdr:y>0.065</cdr:y>
    </cdr:from>
    <cdr:to>
      <cdr:x>1</cdr:x>
      <cdr:y>0.19535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6960568" y="287288"/>
          <a:ext cx="14976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2400" dirty="0" smtClean="0"/>
            <a:t>Deviation</a:t>
          </a:r>
          <a:endParaRPr lang="en-AU" sz="1100" dirty="0"/>
        </a:p>
      </cdr:txBody>
    </cdr:sp>
  </cdr:relSizeAnchor>
  <cdr:relSizeAnchor xmlns:cdr="http://schemas.openxmlformats.org/drawingml/2006/chartDrawing">
    <cdr:from>
      <cdr:x>0.78545</cdr:x>
      <cdr:y>0.0813</cdr:y>
    </cdr:from>
    <cdr:to>
      <cdr:x>0.8195</cdr:x>
      <cdr:y>0.13017</cdr:y>
    </cdr:to>
    <cdr:sp macro="" textlink="">
      <cdr:nvSpPr>
        <cdr:cNvPr id="18" name="Right Brace 17"/>
        <cdr:cNvSpPr/>
      </cdr:nvSpPr>
      <cdr:spPr bwMode="auto">
        <a:xfrm xmlns:a="http://schemas.openxmlformats.org/drawingml/2006/main">
          <a:off x="6643464" y="359296"/>
          <a:ext cx="288032" cy="216024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0.22356</cdr:x>
      <cdr:y>0.61896</cdr:y>
    </cdr:from>
    <cdr:to>
      <cdr:x>0.4449</cdr:x>
      <cdr:y>0.7493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90936" y="2735560"/>
          <a:ext cx="1872138" cy="57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AU" sz="2000" dirty="0" smtClean="0"/>
            <a:t>Historica</a:t>
          </a:r>
          <a:r>
            <a:rPr lang="en-AU" sz="2400" dirty="0" smtClean="0"/>
            <a:t>l</a:t>
          </a:r>
          <a:endParaRPr lang="en-AU" sz="1100" dirty="0"/>
        </a:p>
      </cdr:txBody>
    </cdr:sp>
  </cdr:relSizeAnchor>
  <cdr:relSizeAnchor xmlns:cdr="http://schemas.openxmlformats.org/drawingml/2006/chartDrawing">
    <cdr:from>
      <cdr:x>0.23208</cdr:x>
      <cdr:y>0.61896</cdr:y>
    </cdr:from>
    <cdr:to>
      <cdr:x>0.38532</cdr:x>
      <cdr:y>0.61896</cdr:y>
    </cdr:to>
    <cdr:cxnSp macro="">
      <cdr:nvCxnSpPr>
        <cdr:cNvPr id="9" name="Straight Arrow Connector 8"/>
        <cdr:cNvCxnSpPr/>
      </cdr:nvCxnSpPr>
      <cdr:spPr bwMode="auto">
        <a:xfrm xmlns:a="http://schemas.openxmlformats.org/drawingml/2006/main">
          <a:off x="1962944" y="2735560"/>
          <a:ext cx="1296138" cy="4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0.46194</cdr:x>
      <cdr:y>0.61896</cdr:y>
    </cdr:from>
    <cdr:to>
      <cdr:x>0.68328</cdr:x>
      <cdr:y>0.7493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907160" y="2735560"/>
          <a:ext cx="1872138" cy="576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2000" dirty="0" smtClean="0"/>
            <a:t>Projection</a:t>
          </a:r>
          <a:endParaRPr lang="en-AU" sz="1050" dirty="0"/>
        </a:p>
      </cdr:txBody>
    </cdr:sp>
  </cdr:relSizeAnchor>
  <cdr:relSizeAnchor xmlns:cdr="http://schemas.openxmlformats.org/drawingml/2006/chartDrawing">
    <cdr:from>
      <cdr:x>0.47045</cdr:x>
      <cdr:y>0.61896</cdr:y>
    </cdr:from>
    <cdr:to>
      <cdr:x>0.61518</cdr:x>
      <cdr:y>0.61896</cdr:y>
    </cdr:to>
    <cdr:cxnSp macro="">
      <cdr:nvCxnSpPr>
        <cdr:cNvPr id="11" name="Straight Arrow Connector 10"/>
        <cdr:cNvCxnSpPr/>
      </cdr:nvCxnSpPr>
      <cdr:spPr bwMode="auto">
        <a:xfrm xmlns:a="http://schemas.openxmlformats.org/drawingml/2006/main">
          <a:off x="3979160" y="2735556"/>
          <a:ext cx="1224144" cy="4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0.41937</cdr:x>
      <cdr:y>0.04871</cdr:y>
    </cdr:from>
    <cdr:to>
      <cdr:x>0.59643</cdr:x>
      <cdr:y>0.19535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3547120" y="215280"/>
          <a:ext cx="1497609" cy="6481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2400" dirty="0" smtClean="0"/>
            <a:t>Deviation</a:t>
          </a:r>
          <a:endParaRPr lang="en-AU" sz="1100" dirty="0"/>
        </a:p>
      </cdr:txBody>
    </cdr:sp>
  </cdr:relSizeAnchor>
  <cdr:relSizeAnchor xmlns:cdr="http://schemas.openxmlformats.org/drawingml/2006/chartDrawing">
    <cdr:from>
      <cdr:x>0.60667</cdr:x>
      <cdr:y>0.0813</cdr:y>
    </cdr:from>
    <cdr:to>
      <cdr:x>0.63221</cdr:x>
      <cdr:y>0.13018</cdr:y>
    </cdr:to>
    <cdr:sp macro="" textlink="">
      <cdr:nvSpPr>
        <cdr:cNvPr id="18" name="Right Brace 17"/>
        <cdr:cNvSpPr/>
      </cdr:nvSpPr>
      <cdr:spPr bwMode="auto">
        <a:xfrm xmlns:a="http://schemas.openxmlformats.org/drawingml/2006/main" flipH="1" flipV="1">
          <a:off x="5131296" y="359296"/>
          <a:ext cx="216024" cy="216040"/>
        </a:xfrm>
        <a:prstGeom xmlns:a="http://schemas.openxmlformats.org/drawingml/2006/main" prst="rightBrac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0.33043</cdr:x>
      <cdr:y>0.11429</cdr:y>
    </cdr:from>
    <cdr:to>
      <cdr:x>0.51304</cdr:x>
      <cdr:y>0.23929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576064"/>
          <a:ext cx="1512178" cy="63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2000" dirty="0" smtClean="0"/>
            <a:t>Cassava</a:t>
          </a:r>
          <a:endParaRPr lang="en-AU" sz="1600" dirty="0"/>
        </a:p>
      </cdr:txBody>
    </cdr:sp>
  </cdr:relSizeAnchor>
  <cdr:relSizeAnchor xmlns:cdr="http://schemas.openxmlformats.org/drawingml/2006/chartDrawing">
    <cdr:from>
      <cdr:x>0.25217</cdr:x>
      <cdr:y>0.15714</cdr:y>
    </cdr:from>
    <cdr:to>
      <cdr:x>0.33043</cdr:x>
      <cdr:y>0.15714</cdr:y>
    </cdr:to>
    <cdr:cxnSp macro="">
      <cdr:nvCxnSpPr>
        <cdr:cNvPr id="3" name="Straight Arrow Connector 2"/>
        <cdr:cNvCxnSpPr/>
      </cdr:nvCxnSpPr>
      <cdr:spPr bwMode="auto">
        <a:xfrm xmlns:a="http://schemas.openxmlformats.org/drawingml/2006/main" flipH="1">
          <a:off x="2088232" y="792088"/>
          <a:ext cx="648072" cy="0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A04A820-C849-447D-A900-4C1B939E7678}" type="datetimeFigureOut">
              <a:rPr lang="en-US"/>
              <a:pPr>
                <a:defRPr/>
              </a:pPr>
              <a:t>9/30/2013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2B6DB84-4FC7-4FBD-A730-3D25AC2E5D0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650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142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529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467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467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026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1424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14206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12473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Land stays in agriculture.</a:t>
            </a:r>
          </a:p>
          <a:p>
            <a:r>
              <a:rPr lang="en-AU" dirty="0" smtClean="0"/>
              <a:t>Labour moves out of agriculture.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467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Land is in fixed supply.</a:t>
            </a:r>
          </a:p>
          <a:p>
            <a:r>
              <a:rPr lang="en-AU" dirty="0" smtClean="0"/>
              <a:t>Labour constrained by population growth.</a:t>
            </a:r>
          </a:p>
          <a:p>
            <a:r>
              <a:rPr lang="en-AU" dirty="0" smtClean="0"/>
              <a:t>Capital grows with GDP.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4677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14206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1420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095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383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198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17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8548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2097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B6DB84-4FC7-4FBD-A730-3D25AC2E5D05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126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295400"/>
            <a:ext cx="21145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61912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33600"/>
            <a:ext cx="41529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133600"/>
            <a:ext cx="41529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O:\Advertising Unit\ANU 2009 Human Resource advertising\Revised PowerPoint template\PowerPoint header (Corporate)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2954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133600"/>
            <a:ext cx="8458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copy</a:t>
            </a:r>
          </a:p>
          <a:p>
            <a:pPr lvl="1"/>
            <a:r>
              <a:rPr lang="en-US" smtClean="0"/>
              <a:t>bullet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BCA63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540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2731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922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111375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68575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6pPr>
      <a:lvl7pPr marL="3025775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7pPr>
      <a:lvl8pPr marL="3482975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8pPr>
      <a:lvl9pPr marL="3940175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03200" y="1484784"/>
            <a:ext cx="8761288" cy="1224136"/>
          </a:xfrm>
        </p:spPr>
        <p:txBody>
          <a:bodyPr/>
          <a:lstStyle/>
          <a:p>
            <a:pPr marL="0" indent="0" algn="ctr">
              <a:buNone/>
            </a:pPr>
            <a:r>
              <a:rPr lang="en-AU" sz="3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Vietnames</a:t>
            </a:r>
            <a:r>
              <a:rPr lang="en-AU" sz="36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e agriculture and global integration</a:t>
            </a:r>
            <a:endParaRPr lang="en-AU" sz="3600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AU" dirty="0" smtClean="0">
              <a:solidFill>
                <a:srgbClr val="00206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8471" y="3575467"/>
            <a:ext cx="8505825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>
                <a:solidFill>
                  <a:srgbClr val="002060"/>
                </a:solidFill>
              </a:rPr>
              <a:t>David </a:t>
            </a:r>
            <a:r>
              <a:rPr lang="en-GB" sz="2400" dirty="0" smtClean="0">
                <a:solidFill>
                  <a:srgbClr val="002060"/>
                </a:solidFill>
              </a:rPr>
              <a:t>Vanzetti </a:t>
            </a:r>
            <a:r>
              <a:rPr lang="en-AU" sz="2400" dirty="0" smtClean="0">
                <a:solidFill>
                  <a:srgbClr val="002060"/>
                </a:solidFill>
              </a:rPr>
              <a:t>and </a:t>
            </a:r>
            <a:r>
              <a:rPr lang="en-GB" sz="2400" dirty="0">
                <a:solidFill>
                  <a:srgbClr val="002060"/>
                </a:solidFill>
              </a:rPr>
              <a:t>Pham Lan </a:t>
            </a:r>
            <a:r>
              <a:rPr lang="en-GB" sz="2400" dirty="0" smtClean="0">
                <a:solidFill>
                  <a:srgbClr val="002060"/>
                </a:solidFill>
              </a:rPr>
              <a:t>Huong </a:t>
            </a:r>
            <a:endParaRPr lang="en-GB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AU" sz="2000" dirty="0" smtClean="0">
                <a:solidFill>
                  <a:srgbClr val="002060"/>
                </a:solidFill>
              </a:rPr>
              <a:t>Australian </a:t>
            </a:r>
            <a:r>
              <a:rPr lang="en-AU" sz="2000" dirty="0">
                <a:solidFill>
                  <a:srgbClr val="002060"/>
                </a:solidFill>
              </a:rPr>
              <a:t>National </a:t>
            </a:r>
            <a:r>
              <a:rPr lang="en-AU" sz="2000" dirty="0" smtClean="0">
                <a:solidFill>
                  <a:srgbClr val="002060"/>
                </a:solidFill>
              </a:rPr>
              <a:t>University and </a:t>
            </a:r>
            <a:r>
              <a:rPr lang="en-AU" sz="2000" dirty="0" smtClean="0">
                <a:solidFill>
                  <a:srgbClr val="002060"/>
                </a:solidFill>
              </a:rPr>
              <a:t>independent consultant</a:t>
            </a:r>
            <a:endParaRPr lang="en-AU" sz="2000" dirty="0">
              <a:solidFill>
                <a:srgbClr val="002060"/>
              </a:solidFill>
            </a:endParaRPr>
          </a:p>
          <a:p>
            <a:pPr algn="ctr"/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28625" y="5699125"/>
            <a:ext cx="8308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400" dirty="0" smtClean="0">
                <a:solidFill>
                  <a:srgbClr val="002060"/>
                </a:solidFill>
                <a:latin typeface="Times New Roman" pitchFamily="18" charset="0"/>
              </a:rPr>
              <a:t>National CGE Workshop</a:t>
            </a:r>
          </a:p>
          <a:p>
            <a:pPr algn="ctr"/>
            <a:r>
              <a:rPr lang="en-AU" sz="2400" dirty="0" smtClean="0">
                <a:solidFill>
                  <a:srgbClr val="002060"/>
                </a:solidFill>
                <a:latin typeface="Times New Roman" pitchFamily="18" charset="0"/>
              </a:rPr>
              <a:t>Melbourne,  7</a:t>
            </a:r>
            <a:r>
              <a:rPr lang="en-AU" sz="2400" baseline="30000" dirty="0" smtClean="0">
                <a:solidFill>
                  <a:srgbClr val="002060"/>
                </a:solidFill>
                <a:latin typeface="Times New Roman" pitchFamily="18" charset="0"/>
              </a:rPr>
              <a:t>th</a:t>
            </a:r>
            <a:r>
              <a:rPr lang="en-AU" sz="2400" dirty="0" smtClean="0">
                <a:solidFill>
                  <a:srgbClr val="002060"/>
                </a:solidFill>
                <a:latin typeface="Times New Roman" pitchFamily="18" charset="0"/>
              </a:rPr>
              <a:t> October 2013</a:t>
            </a:r>
            <a:endParaRPr lang="en-AU" sz="2400" dirty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5347320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Baseline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827468"/>
              </p:ext>
            </p:extLst>
          </p:nvPr>
        </p:nvGraphicFramePr>
        <p:xfrm>
          <a:off x="395536" y="1700808"/>
          <a:ext cx="8458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179512" y="6381297"/>
            <a:ext cx="5832648" cy="5760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Schematic representation. Not to scale.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13076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5347320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Baseline in steps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951801"/>
              </p:ext>
            </p:extLst>
          </p:nvPr>
        </p:nvGraphicFramePr>
        <p:xfrm>
          <a:off x="304800" y="2133600"/>
          <a:ext cx="8458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322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804248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Change in FTA tariffs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on Vietnam’s exports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269380"/>
              </p:ext>
            </p:extLst>
          </p:nvPr>
        </p:nvGraphicFramePr>
        <p:xfrm>
          <a:off x="304800" y="1268760"/>
          <a:ext cx="84582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39552" y="6165304"/>
            <a:ext cx="3960440" cy="5760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Source. GTAP 2010.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31265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804248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Change in tariffs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on Vietnam’s imports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9466"/>
              </p:ext>
            </p:extLst>
          </p:nvPr>
        </p:nvGraphicFramePr>
        <p:xfrm>
          <a:off x="304800" y="2133600"/>
          <a:ext cx="8458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66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04656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Results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13995"/>
          </a:xfrm>
        </p:spPr>
        <p:txBody>
          <a:bodyPr/>
          <a:lstStyle/>
          <a:p>
            <a:r>
              <a:rPr lang="en-US" sz="2800" dirty="0" smtClean="0"/>
              <a:t>Macro</a:t>
            </a:r>
          </a:p>
          <a:p>
            <a:pPr lvl="1"/>
            <a:r>
              <a:rPr lang="en-US" dirty="0" smtClean="0"/>
              <a:t>Welfare</a:t>
            </a:r>
          </a:p>
          <a:p>
            <a:pPr lvl="1"/>
            <a:r>
              <a:rPr lang="en-US" dirty="0" smtClean="0"/>
              <a:t>Exports</a:t>
            </a:r>
          </a:p>
          <a:p>
            <a:pPr lvl="1"/>
            <a:r>
              <a:rPr lang="en-US" dirty="0" smtClean="0"/>
              <a:t>Imports</a:t>
            </a:r>
          </a:p>
          <a:p>
            <a:pPr lvl="1"/>
            <a:r>
              <a:rPr lang="en-US" dirty="0" smtClean="0"/>
              <a:t>Tariff revenue</a:t>
            </a:r>
          </a:p>
          <a:p>
            <a:pPr lvl="1"/>
            <a:r>
              <a:rPr lang="en-US" dirty="0" smtClean="0"/>
              <a:t>Real wages</a:t>
            </a:r>
          </a:p>
          <a:p>
            <a:r>
              <a:rPr lang="en-US" sz="2800" dirty="0" smtClean="0"/>
              <a:t>Agricultural sector</a:t>
            </a:r>
          </a:p>
          <a:p>
            <a:pPr lvl="1"/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Exports</a:t>
            </a:r>
          </a:p>
          <a:p>
            <a:pPr lvl="1"/>
            <a:r>
              <a:rPr lang="en-US" dirty="0" smtClean="0"/>
              <a:t>Imports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Vietnam welfare gains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2012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83345564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81642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Income growth important</a:t>
            </a:r>
            <a:endParaRPr lang="en-AU" sz="24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547664" y="2564904"/>
            <a:ext cx="67687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500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Vietnam trade impacts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base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62912076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45638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 smtClean="0"/>
              <a:t>Growth in imports exceed imports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9849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Vietnam trade balance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base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2380404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168352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28805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Welfare with and without exemptions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base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73218967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45638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 smtClean="0"/>
              <a:t>Japanese rice tariffs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6506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Real wages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base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6624054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45638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 smtClean="0"/>
              <a:t>Fixed employment for skilled labour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32114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6696744" cy="6858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Integration </a:t>
            </a:r>
            <a:br>
              <a:rPr lang="en-US" sz="3600" dirty="0" smtClean="0">
                <a:solidFill>
                  <a:srgbClr val="FFC000"/>
                </a:solidFill>
              </a:rPr>
            </a:br>
            <a:r>
              <a:rPr lang="en-US" sz="3600" dirty="0" smtClean="0">
                <a:solidFill>
                  <a:srgbClr val="FFC000"/>
                </a:solidFill>
              </a:rPr>
              <a:t>and structural adjustment</a:t>
            </a:r>
            <a:endParaRPr lang="en-US" sz="3600" dirty="0" smtClean="0">
              <a:solidFill>
                <a:srgbClr val="FFC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659688" cy="4752528"/>
          </a:xfrm>
        </p:spPr>
        <p:txBody>
          <a:bodyPr/>
          <a:lstStyle/>
          <a:p>
            <a:pPr lvl="1"/>
            <a:r>
              <a:rPr lang="en-AU" sz="3600" dirty="0" smtClean="0"/>
              <a:t>Vietnam is signing up to bilateral, regional and multilateral trade agreements</a:t>
            </a:r>
          </a:p>
          <a:p>
            <a:pPr lvl="1"/>
            <a:r>
              <a:rPr lang="en-AU" sz="3600" dirty="0" smtClean="0"/>
              <a:t>Structural </a:t>
            </a:r>
            <a:r>
              <a:rPr lang="en-AU" sz="3600" dirty="0" smtClean="0"/>
              <a:t>adjustment</a:t>
            </a:r>
          </a:p>
          <a:p>
            <a:pPr lvl="3"/>
            <a:r>
              <a:rPr lang="en-AU" sz="2800" dirty="0" smtClean="0"/>
              <a:t>the </a:t>
            </a:r>
            <a:r>
              <a:rPr lang="en-GB" sz="2800" dirty="0"/>
              <a:t>movement of factors of production (capital, labour and land) between sectors.</a:t>
            </a:r>
          </a:p>
          <a:p>
            <a:pPr lvl="1"/>
            <a:r>
              <a:rPr lang="en-GB" sz="3200" dirty="0"/>
              <a:t>Declining </a:t>
            </a:r>
            <a:r>
              <a:rPr lang="en-GB" sz="3200" dirty="0" smtClean="0"/>
              <a:t>sectors?</a:t>
            </a:r>
            <a:endParaRPr lang="en-GB" sz="3200" dirty="0"/>
          </a:p>
          <a:p>
            <a:pPr lvl="1"/>
            <a:r>
              <a:rPr lang="en-GB" sz="3200" dirty="0" smtClean="0"/>
              <a:t>Unemployment of factors, particularly </a:t>
            </a:r>
            <a:r>
              <a:rPr lang="en-GB" sz="3200" dirty="0" smtClean="0"/>
              <a:t>labour?</a:t>
            </a:r>
            <a:endParaRPr lang="en-GB" sz="32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Vietnam tariff revenue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base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40041478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467544" y="6093296"/>
            <a:ext cx="3168352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38790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04656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Agricultural sector impacts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sz="3600" dirty="0" smtClean="0"/>
              <a:t>Output</a:t>
            </a:r>
          </a:p>
          <a:p>
            <a:r>
              <a:rPr lang="en-US" sz="3600" dirty="0" smtClean="0"/>
              <a:t>Exports</a:t>
            </a:r>
          </a:p>
          <a:p>
            <a:r>
              <a:rPr lang="en-US" sz="3600" dirty="0" smtClean="0"/>
              <a:t>Imports</a:t>
            </a:r>
          </a:p>
          <a:p>
            <a:r>
              <a:rPr lang="en-US" sz="3600" dirty="0" smtClean="0"/>
              <a:t>Use of land, </a:t>
            </a:r>
            <a:r>
              <a:rPr lang="en-US" sz="3600" dirty="0" err="1" smtClean="0"/>
              <a:t>labour</a:t>
            </a:r>
            <a:r>
              <a:rPr lang="en-US" sz="3600" dirty="0" smtClean="0"/>
              <a:t> and capital</a:t>
            </a:r>
          </a:p>
          <a:p>
            <a:r>
              <a:rPr lang="en-US" sz="3600" dirty="0" smtClean="0"/>
              <a:t>Factor prices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Change in output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2012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37690532"/>
              </p:ext>
            </p:extLst>
          </p:nvPr>
        </p:nvGraphicFramePr>
        <p:xfrm>
          <a:off x="179512" y="1412776"/>
          <a:ext cx="87849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7020272" y="1556792"/>
            <a:ext cx="1368152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Textiles</a:t>
            </a:r>
            <a:endParaRPr lang="en-AU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6588224" y="1844824"/>
            <a:ext cx="432048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1"/>
          <p:cNvSpPr txBox="1"/>
          <p:nvPr/>
        </p:nvSpPr>
        <p:spPr>
          <a:xfrm>
            <a:off x="827584" y="1988840"/>
            <a:ext cx="1512168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/>
              <a:t>Cassava</a:t>
            </a:r>
            <a:endParaRPr lang="en-AU" sz="16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259632" y="2420888"/>
            <a:ext cx="0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101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Change in exports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2012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081118394"/>
              </p:ext>
            </p:extLst>
          </p:nvPr>
        </p:nvGraphicFramePr>
        <p:xfrm>
          <a:off x="179512" y="1412776"/>
          <a:ext cx="82809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467544" y="6093296"/>
            <a:ext cx="345638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dirty="0" smtClean="0"/>
              <a:t>Switch to cassava from other crops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77448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85800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>
                <a:solidFill>
                  <a:srgbClr val="FFC000"/>
                </a:solidFill>
              </a:rPr>
              <a:t>Change in imports</a:t>
            </a:r>
            <a:br>
              <a:rPr lang="en-AU" sz="2800" b="1" dirty="0" smtClean="0">
                <a:solidFill>
                  <a:srgbClr val="FFC000"/>
                </a:solidFill>
              </a:rPr>
            </a:br>
            <a:r>
              <a:rPr lang="en-AU" sz="2200" b="1" dirty="0" smtClean="0">
                <a:solidFill>
                  <a:srgbClr val="FFC000"/>
                </a:solidFill>
              </a:rPr>
              <a:t>in 2017 relative to 2012</a:t>
            </a:r>
            <a:endParaRPr lang="en-US" sz="2200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0546951"/>
              </p:ext>
            </p:extLst>
          </p:nvPr>
        </p:nvGraphicFramePr>
        <p:xfrm>
          <a:off x="179512" y="1412776"/>
          <a:ext cx="828092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5327576" y="1556792"/>
            <a:ext cx="2844824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 smtClean="0"/>
              <a:t>Processed agriculture</a:t>
            </a:r>
            <a:r>
              <a:rPr lang="en-AU" sz="1600" dirty="0" smtClean="0"/>
              <a:t>.</a:t>
            </a:r>
            <a:endParaRPr lang="en-AU" sz="1600" dirty="0"/>
          </a:p>
        </p:txBody>
      </p:sp>
      <p:sp>
        <p:nvSpPr>
          <p:cNvPr id="6" name="TextBox 1"/>
          <p:cNvSpPr txBox="1"/>
          <p:nvPr/>
        </p:nvSpPr>
        <p:spPr>
          <a:xfrm>
            <a:off x="1835696" y="1556792"/>
            <a:ext cx="1008112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 smtClean="0"/>
              <a:t>Feed</a:t>
            </a:r>
            <a:r>
              <a:rPr lang="en-AU" sz="1600" dirty="0" smtClean="0"/>
              <a:t>.</a:t>
            </a:r>
            <a:endParaRPr lang="en-AU" sz="16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555776" y="1844824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555776" y="1844824"/>
            <a:ext cx="504056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7164288" y="1988840"/>
            <a:ext cx="0" cy="11521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102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804248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000"/>
                </a:solidFill>
              </a:rPr>
              <a:t>Use of factors in agriculture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sz="2700" dirty="0" smtClean="0">
                <a:solidFill>
                  <a:srgbClr val="FFC000"/>
                </a:solidFill>
              </a:rPr>
              <a:t>Change in 2017 relative to 2012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047331"/>
              </p:ext>
            </p:extLst>
          </p:nvPr>
        </p:nvGraphicFramePr>
        <p:xfrm>
          <a:off x="304800" y="1340768"/>
          <a:ext cx="84582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62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804248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C000"/>
                </a:solidFill>
              </a:rPr>
              <a:t>Factor prices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AU" sz="2800" b="1" dirty="0">
                <a:solidFill>
                  <a:srgbClr val="FFC000"/>
                </a:solidFill>
              </a:rPr>
              <a:t>in 2017 relative to 2012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136019"/>
              </p:ext>
            </p:extLst>
          </p:nvPr>
        </p:nvGraphicFramePr>
        <p:xfrm>
          <a:off x="304800" y="1340768"/>
          <a:ext cx="84582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96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04656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Summary of macro results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dirty="0"/>
              <a:t>Income growth </a:t>
            </a:r>
            <a:r>
              <a:rPr lang="en-US" dirty="0" smtClean="0"/>
              <a:t>important. Changes </a:t>
            </a:r>
            <a:r>
              <a:rPr lang="en-US" dirty="0"/>
              <a:t>implemented against background </a:t>
            </a:r>
            <a:r>
              <a:rPr lang="en-US" dirty="0" smtClean="0"/>
              <a:t>of expanding </a:t>
            </a:r>
            <a:r>
              <a:rPr lang="en-US" dirty="0"/>
              <a:t>economy</a:t>
            </a:r>
          </a:p>
          <a:p>
            <a:r>
              <a:rPr lang="en-US" dirty="0" smtClean="0"/>
              <a:t>Positive welfare effects (national income) from FTAs</a:t>
            </a:r>
          </a:p>
          <a:p>
            <a:r>
              <a:rPr lang="en-US" dirty="0" smtClean="0"/>
              <a:t>Real wage increases</a:t>
            </a:r>
          </a:p>
          <a:p>
            <a:r>
              <a:rPr lang="en-US" dirty="0" smtClean="0"/>
              <a:t>Tariff revenue reduced somewhat</a:t>
            </a:r>
          </a:p>
          <a:p>
            <a:r>
              <a:rPr lang="en-US" dirty="0" smtClean="0"/>
              <a:t>Trade balance negative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04656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Policy implications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dirty="0" smtClean="0"/>
              <a:t>Income growth depends on capital (macro policy)</a:t>
            </a:r>
          </a:p>
          <a:p>
            <a:r>
              <a:rPr lang="en-US" dirty="0" smtClean="0"/>
              <a:t>Non-tariff barriers still exist, and may increase</a:t>
            </a:r>
          </a:p>
          <a:p>
            <a:r>
              <a:rPr lang="en-US" dirty="0" smtClean="0"/>
              <a:t>Structural adjustment manageable</a:t>
            </a:r>
          </a:p>
          <a:p>
            <a:r>
              <a:rPr lang="en-US" dirty="0" smtClean="0"/>
              <a:t>Need flexible land, </a:t>
            </a:r>
            <a:r>
              <a:rPr lang="en-US" dirty="0" err="1" smtClean="0"/>
              <a:t>labour</a:t>
            </a:r>
            <a:r>
              <a:rPr lang="en-US" dirty="0"/>
              <a:t> </a:t>
            </a:r>
            <a:r>
              <a:rPr lang="en-US" dirty="0" smtClean="0"/>
              <a:t>and capital markets</a:t>
            </a:r>
          </a:p>
          <a:p>
            <a:r>
              <a:rPr lang="en-US" dirty="0" smtClean="0"/>
              <a:t>WTO virtually completed. No further tariff cuts</a:t>
            </a:r>
          </a:p>
          <a:p>
            <a:r>
              <a:rPr lang="en-US" dirty="0" smtClean="0"/>
              <a:t>Ignored here other FTAs, such as EU, Trans Pacific Partnership, </a:t>
            </a:r>
            <a:r>
              <a:rPr lang="en-AU" dirty="0"/>
              <a:t>Regional Comprehensive Economic </a:t>
            </a:r>
            <a:r>
              <a:rPr lang="en-AU" dirty="0" smtClean="0"/>
              <a:t>Partnership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14563" y="2786063"/>
            <a:ext cx="3305175" cy="1143000"/>
          </a:xfrm>
        </p:spPr>
        <p:txBody>
          <a:bodyPr/>
          <a:lstStyle/>
          <a:p>
            <a:pPr eaLnBrk="1" hangingPunct="1"/>
            <a:r>
              <a:rPr lang="fr-CH" sz="6000" dirty="0" smtClean="0"/>
              <a:t>The End</a:t>
            </a:r>
            <a:endParaRPr lang="en-GB" sz="6000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5764D58-7FD0-4314-8164-A9812CC3322D}" type="slidenum">
              <a:rPr lang="en-AU" sz="2400"/>
              <a:pPr/>
              <a:t>29</a:t>
            </a:fld>
            <a:endParaRPr lang="en-AU" sz="2400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12586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112568" cy="685800"/>
          </a:xfrm>
        </p:spPr>
        <p:txBody>
          <a:bodyPr/>
          <a:lstStyle/>
          <a:p>
            <a:r>
              <a:rPr lang="en-US" sz="4400" dirty="0" smtClean="0">
                <a:solidFill>
                  <a:srgbClr val="FFC000"/>
                </a:solidFill>
              </a:rPr>
              <a:t>Objectives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59688" cy="4752528"/>
          </a:xfrm>
        </p:spPr>
        <p:txBody>
          <a:bodyPr/>
          <a:lstStyle/>
          <a:p>
            <a:pPr lvl="1"/>
            <a:r>
              <a:rPr lang="en-AU" sz="3600" dirty="0" smtClean="0"/>
              <a:t>Economic integration (four FTAs)</a:t>
            </a:r>
          </a:p>
          <a:p>
            <a:pPr lvl="1"/>
            <a:r>
              <a:rPr lang="en-AU" sz="3600" dirty="0" smtClean="0"/>
              <a:t>Assess macro and sectoral impacts</a:t>
            </a:r>
          </a:p>
          <a:p>
            <a:pPr lvl="1"/>
            <a:r>
              <a:rPr lang="en-AU" sz="3600" dirty="0" smtClean="0"/>
              <a:t>Identify need for structural adjustment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552728" cy="685800"/>
          </a:xfrm>
        </p:spPr>
        <p:txBody>
          <a:bodyPr/>
          <a:lstStyle/>
          <a:p>
            <a:pPr lvl="1"/>
            <a:r>
              <a:rPr lang="en-AU" dirty="0" smtClean="0">
                <a:solidFill>
                  <a:srgbClr val="FFC000"/>
                </a:solidFill>
              </a:rPr>
              <a:t>Global general equilibrium model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458200" cy="4419600"/>
          </a:xfrm>
        </p:spPr>
        <p:txBody>
          <a:bodyPr/>
          <a:lstStyle/>
          <a:p>
            <a:r>
              <a:rPr lang="en-US" sz="2800" dirty="0" smtClean="0"/>
              <a:t>GTAP</a:t>
            </a:r>
          </a:p>
          <a:p>
            <a:r>
              <a:rPr lang="en-US" sz="2800" dirty="0" smtClean="0"/>
              <a:t>Version 8, base 2007</a:t>
            </a:r>
          </a:p>
          <a:p>
            <a:r>
              <a:rPr lang="en-US" sz="2800" dirty="0" smtClean="0"/>
              <a:t>Bilateral trade and tariffs (2010)</a:t>
            </a:r>
          </a:p>
          <a:p>
            <a:r>
              <a:rPr lang="en-US" sz="2800" dirty="0" smtClean="0"/>
              <a:t>Includes preferential tariffs (needed for FTAs)</a:t>
            </a:r>
          </a:p>
          <a:p>
            <a:r>
              <a:rPr lang="en-US" sz="2800" dirty="0" smtClean="0"/>
              <a:t>Whole economy</a:t>
            </a:r>
          </a:p>
          <a:p>
            <a:r>
              <a:rPr lang="en-US" sz="2800" dirty="0" smtClean="0"/>
              <a:t>Includes resource (land, labour, capital, natural resources) constraints</a:t>
            </a:r>
          </a:p>
          <a:p>
            <a:r>
              <a:rPr lang="en-US" sz="2800" dirty="0" smtClean="0"/>
              <a:t>Limitation - each country: one region, one household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4771256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Scenarios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458200" cy="4419600"/>
          </a:xfrm>
        </p:spPr>
        <p:txBody>
          <a:bodyPr/>
          <a:lstStyle/>
          <a:p>
            <a:r>
              <a:rPr lang="en-US" dirty="0" smtClean="0"/>
              <a:t>Four FTAs</a:t>
            </a:r>
          </a:p>
          <a:p>
            <a:pPr lvl="1"/>
            <a:r>
              <a:rPr lang="en-US" dirty="0" smtClean="0"/>
              <a:t>AFTA</a:t>
            </a:r>
          </a:p>
          <a:p>
            <a:pPr lvl="1"/>
            <a:r>
              <a:rPr lang="en-US" dirty="0" smtClean="0"/>
              <a:t>China </a:t>
            </a:r>
          </a:p>
          <a:p>
            <a:pPr lvl="1"/>
            <a:r>
              <a:rPr lang="en-US" dirty="0" smtClean="0"/>
              <a:t>Korea</a:t>
            </a:r>
          </a:p>
          <a:p>
            <a:pPr lvl="1"/>
            <a:r>
              <a:rPr lang="en-US" dirty="0" smtClean="0"/>
              <a:t>Japan</a:t>
            </a:r>
          </a:p>
          <a:p>
            <a:r>
              <a:rPr lang="en-US" dirty="0" smtClean="0"/>
              <a:t>All simultaneously</a:t>
            </a:r>
          </a:p>
          <a:p>
            <a:r>
              <a:rPr lang="en-US" dirty="0" smtClean="0"/>
              <a:t>Each FTA without exemptions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5347320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Methodology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58200" cy="5040560"/>
          </a:xfrm>
        </p:spPr>
        <p:txBody>
          <a:bodyPr/>
          <a:lstStyle/>
          <a:p>
            <a:r>
              <a:rPr lang="en-US" sz="3200" dirty="0"/>
              <a:t>Based on negotiated FTA schedules</a:t>
            </a:r>
          </a:p>
          <a:p>
            <a:r>
              <a:rPr lang="en-US" sz="3200" dirty="0" smtClean="0"/>
              <a:t>Specify bilateral tariff cuts for 5113 products</a:t>
            </a:r>
          </a:p>
          <a:p>
            <a:r>
              <a:rPr lang="en-US" sz="3200" dirty="0" smtClean="0"/>
              <a:t>Aggregate (trade weighted) to 24 sectors by 19 regions using TASTE</a:t>
            </a:r>
          </a:p>
          <a:p>
            <a:r>
              <a:rPr lang="en-US" sz="3200" dirty="0" smtClean="0"/>
              <a:t>Specify baseline growth assumptions</a:t>
            </a:r>
          </a:p>
          <a:p>
            <a:r>
              <a:rPr lang="en-US" sz="3200" dirty="0" smtClean="0"/>
              <a:t>Specify labour and capital market assumptions</a:t>
            </a:r>
          </a:p>
          <a:p>
            <a:r>
              <a:rPr lang="en-US" sz="3200" dirty="0" smtClean="0"/>
              <a:t>Simulate</a:t>
            </a:r>
          </a:p>
          <a:p>
            <a:r>
              <a:rPr lang="en-US" sz="3200" dirty="0" smtClean="0"/>
              <a:t>Report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5347320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Exemptions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58200" cy="3888432"/>
          </a:xfrm>
        </p:spPr>
        <p:txBody>
          <a:bodyPr/>
          <a:lstStyle/>
          <a:p>
            <a:r>
              <a:rPr lang="en-US" sz="3200" dirty="0" smtClean="0"/>
              <a:t>Scheduled tariff cuts have exemptions for sensitive products</a:t>
            </a:r>
          </a:p>
          <a:p>
            <a:r>
              <a:rPr lang="en-US" sz="3200" dirty="0" smtClean="0"/>
              <a:t>Few in number but cover large volume of trade</a:t>
            </a:r>
          </a:p>
          <a:p>
            <a:r>
              <a:rPr lang="en-US" sz="3200" dirty="0" smtClean="0"/>
              <a:t>These differ by partner</a:t>
            </a:r>
          </a:p>
          <a:p>
            <a:r>
              <a:rPr lang="en-US" sz="3200" dirty="0" smtClean="0"/>
              <a:t>Specify HS 6 level tariff cuts (5113 products) from bilateral applied tariff schedules as negotiated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6768752" cy="6858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Sectoral coverage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349253"/>
              </p:ext>
            </p:extLst>
          </p:nvPr>
        </p:nvGraphicFramePr>
        <p:xfrm>
          <a:off x="304800" y="1412773"/>
          <a:ext cx="8458200" cy="50361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19128"/>
                <a:gridCol w="4839072"/>
              </a:tblGrid>
              <a:tr h="328686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Primary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Processed</a:t>
                      </a:r>
                      <a:endParaRPr lang="en-AU" sz="2000" dirty="0"/>
                    </a:p>
                  </a:txBody>
                  <a:tcPr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Sugar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Vegetables fruit and nuts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Beef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Cereal grains </a:t>
                      </a:r>
                      <a:r>
                        <a:rPr lang="en-A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nec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Pork and poultry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Cane sugar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Dairy products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crops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processed agriculture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Oilseeds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Textiles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Cattle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Motor vehicles and other trans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aninmal products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Manufactures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Raw milk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Electronics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Forestry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Transport &amp; communications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Fishing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Business services</a:t>
                      </a:r>
                    </a:p>
                  </a:txBody>
                  <a:tcPr marL="9525" marR="9525" marT="9525" marB="0" anchor="b"/>
                </a:tc>
              </a:tr>
              <a:tr h="386656"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Petroleum and coal products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Services and activities NES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4824536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Reported results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sz="3200" dirty="0"/>
              <a:t>Welfare (national income) </a:t>
            </a:r>
          </a:p>
          <a:p>
            <a:r>
              <a:rPr lang="en-US" sz="3200" dirty="0" smtClean="0"/>
              <a:t>Imports</a:t>
            </a:r>
            <a:endParaRPr lang="en-US" sz="3200" dirty="0"/>
          </a:p>
          <a:p>
            <a:r>
              <a:rPr lang="en-US" sz="3200" dirty="0" smtClean="0"/>
              <a:t>Exports</a:t>
            </a:r>
          </a:p>
          <a:p>
            <a:r>
              <a:rPr lang="en-US" sz="3200" dirty="0" smtClean="0"/>
              <a:t>Employment and wage rates</a:t>
            </a:r>
          </a:p>
          <a:p>
            <a:r>
              <a:rPr lang="en-US" sz="3200" dirty="0" smtClean="0"/>
              <a:t>Tariff revenue</a:t>
            </a:r>
          </a:p>
          <a:p>
            <a:r>
              <a:rPr lang="en-US" sz="3200" dirty="0" err="1"/>
              <a:t>Sectoral</a:t>
            </a:r>
            <a:r>
              <a:rPr lang="en-US" sz="3200" dirty="0"/>
              <a:t> effects (</a:t>
            </a:r>
            <a:r>
              <a:rPr lang="en-US" sz="3200" dirty="0" smtClean="0"/>
              <a:t>production and trade)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/>
          <a:lstStyle/>
          <a:p>
            <a:fld id="{45761F51-102D-4211-8F50-CE5510E8ADB7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9404</TotalTime>
  <Words>615</Words>
  <Application>Microsoft Office PowerPoint</Application>
  <PresentationFormat>On-screen Show (4:3)</PresentationFormat>
  <Paragraphs>215</Paragraphs>
  <Slides>29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Integration  and structural adjustment</vt:lpstr>
      <vt:lpstr>Objectives</vt:lpstr>
      <vt:lpstr>Global general equilibrium model</vt:lpstr>
      <vt:lpstr>Scenarios</vt:lpstr>
      <vt:lpstr>Methodology</vt:lpstr>
      <vt:lpstr>Exemptions</vt:lpstr>
      <vt:lpstr>Sectoral coverage</vt:lpstr>
      <vt:lpstr>Reported results</vt:lpstr>
      <vt:lpstr>Baseline</vt:lpstr>
      <vt:lpstr>Baseline in steps</vt:lpstr>
      <vt:lpstr>Change in FTA tariffs  on Vietnam’s exports</vt:lpstr>
      <vt:lpstr>Change in tariffs  on Vietnam’s imports</vt:lpstr>
      <vt:lpstr>Results</vt:lpstr>
      <vt:lpstr>Vietnam welfare gains in 2017 relative to 2012</vt:lpstr>
      <vt:lpstr>Vietnam trade impacts in 2017 relative to base</vt:lpstr>
      <vt:lpstr>Vietnam trade balance in 2017 relative to base</vt:lpstr>
      <vt:lpstr>Welfare with and without exemptions in 2017 relative to base</vt:lpstr>
      <vt:lpstr>Real wages in 2017 relative to base</vt:lpstr>
      <vt:lpstr>Vietnam tariff revenue in 2017 relative to base</vt:lpstr>
      <vt:lpstr>Agricultural sector impacts</vt:lpstr>
      <vt:lpstr>Change in output in 2017 relative to 2012</vt:lpstr>
      <vt:lpstr>Change in exports in 2017 relative to 2012</vt:lpstr>
      <vt:lpstr>Change in imports in 2017 relative to 2012</vt:lpstr>
      <vt:lpstr>Use of factors in agriculture Change in 2017 relative to 2012</vt:lpstr>
      <vt:lpstr>Factor prices in 2017 relative to 2012</vt:lpstr>
      <vt:lpstr>Summary of macro results</vt:lpstr>
      <vt:lpstr>Policy implications</vt:lpstr>
      <vt:lpstr>The End</vt:lpstr>
    </vt:vector>
  </TitlesOfParts>
  <Company>Australian National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u3593744</dc:creator>
  <cp:lastModifiedBy>David</cp:lastModifiedBy>
  <cp:revision>263</cp:revision>
  <dcterms:created xsi:type="dcterms:W3CDTF">2009-08-04T05:30:51Z</dcterms:created>
  <dcterms:modified xsi:type="dcterms:W3CDTF">2013-09-30T08:02:22Z</dcterms:modified>
</cp:coreProperties>
</file>